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52" r:id="rId1"/>
  </p:sldMasterIdLst>
  <p:notesMasterIdLst>
    <p:notesMasterId r:id="rId28"/>
  </p:notesMasterIdLst>
  <p:sldIdLst>
    <p:sldId id="1494" r:id="rId2"/>
    <p:sldId id="1495" r:id="rId3"/>
    <p:sldId id="1481" r:id="rId4"/>
    <p:sldId id="1482" r:id="rId5"/>
    <p:sldId id="1483" r:id="rId6"/>
    <p:sldId id="1484" r:id="rId7"/>
    <p:sldId id="1485" r:id="rId8"/>
    <p:sldId id="1493" r:id="rId9"/>
    <p:sldId id="1486" r:id="rId10"/>
    <p:sldId id="1505" r:id="rId11"/>
    <p:sldId id="1488" r:id="rId12"/>
    <p:sldId id="1489" r:id="rId13"/>
    <p:sldId id="1490" r:id="rId14"/>
    <p:sldId id="1520" r:id="rId15"/>
    <p:sldId id="1497" r:id="rId16"/>
    <p:sldId id="1509" r:id="rId17"/>
    <p:sldId id="1510" r:id="rId18"/>
    <p:sldId id="1513" r:id="rId19"/>
    <p:sldId id="1499" r:id="rId20"/>
    <p:sldId id="1501" r:id="rId21"/>
    <p:sldId id="1504" r:id="rId22"/>
    <p:sldId id="1516" r:id="rId23"/>
    <p:sldId id="1502" r:id="rId24"/>
    <p:sldId id="1519" r:id="rId25"/>
    <p:sldId id="1518" r:id="rId26"/>
    <p:sldId id="1507" r:id="rId2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rebuchet MS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735" autoAdjust="0"/>
    <p:restoredTop sz="86364" autoAdjust="0"/>
  </p:normalViewPr>
  <p:slideViewPr>
    <p:cSldViewPr>
      <p:cViewPr>
        <p:scale>
          <a:sx n="75" d="100"/>
          <a:sy n="75" d="100"/>
        </p:scale>
        <p:origin x="-1128" y="-17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4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-3246" y="-90"/>
      </p:cViewPr>
      <p:guideLst>
        <p:guide orient="horz" pos="2880"/>
        <p:guide pos="2160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8A6737DF-A05F-4D01-8768-9C414CF9F129}" type="datetimeFigureOut">
              <a:rPr lang="x-none"/>
              <a:pPr>
                <a:defRPr/>
              </a:pPr>
              <a:t>7/4/2017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x-none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x-none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x-non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1B50F4BF-DCD8-40EB-B4D5-C8ED5317A759}" type="slidenum">
              <a:rPr lang="x-none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0410338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dirty="0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1DD8C0D6-1870-479E-811C-625286D92DD2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 dirty="0">
              <a:latin typeface="Calibri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A6E025D7-FABE-4994-9312-F364A3520013}" type="slidenum">
              <a:rPr lang="en-US" altLang="en-US">
                <a:latin typeface="Calibri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 altLang="en-US">
              <a:latin typeface="Calibri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/>
          <a:lstStyle>
            <a:lvl1pPr marL="640080" indent="-457200" algn="l"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6C732D-9095-46EB-88E7-293C0F6A3133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D0DDB-AFC8-4CEE-9D81-FC71652578E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5825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276BE9-8F73-4718-9813-C33A7C3AB8A6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3E5BFD-AABF-48CD-B6B9-3B8EA46956A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12767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439FF2-35EE-4D4E-AB79-CFB14EEF6179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0254A8-39E0-4A93-99D9-936F140B7DC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44715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BFE17-FABE-4BB5-82BA-CB2CC932AFDC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E7762A-558C-4FE0-A00E-D7ED64F8829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329669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81DEF-6519-4AD2-B6D4-D38E2CADBD48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94FAD-67C1-45A6-9359-42237D929E1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17976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28529-CC8F-4099-9B49-33CC95C3C6E2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DD564D-7D5C-47BB-BAFF-F2320481BC0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624609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1FC5DE-CD6A-4938-991C-FDEE40176E86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338250-2B2D-4CC9-B8AC-38317F733EB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704430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60DE6-BEA8-49F2-9CF5-4D7FCB72E4E7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9534CE-B1F7-48F6-8EB9-A65ED031FE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8367943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D24A38-FE75-49A7-BE03-32961A3BCF36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FB70C8-748D-4771-AE0E-7325BA5605F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1995936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/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F6AE6A-2902-4748-BA84-2AAAE88E3B89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D19937-B8D2-4A90-98FB-25AC97224F6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47632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2652713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 rtlCol="0"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/>
          <a:lstStyle>
            <a:lvl1pPr algn="l">
              <a:defRPr sz="46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91AFA8-6623-44D9-A1C8-395A018FAE36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136B6B-8B94-48DB-AEE2-0A7E8CF5976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18290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725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875" y="4371975"/>
            <a:ext cx="6511925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3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731838"/>
            <a:ext cx="6400800" cy="347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1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4DCA0AE-3063-4C17-9185-71FBC54185C9}" type="datetime1">
              <a:rPr lang="en-US"/>
              <a:pPr>
                <a:defRPr/>
              </a:pPr>
              <a:t>7/4/2017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200" y="6172200"/>
            <a:ext cx="3352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1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b="1" smtClean="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E259428-1A38-4D0F-9821-8CC72181287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75" r:id="rId1"/>
    <p:sldLayoutId id="2147484467" r:id="rId2"/>
    <p:sldLayoutId id="2147484476" r:id="rId3"/>
    <p:sldLayoutId id="2147484468" r:id="rId4"/>
    <p:sldLayoutId id="2147484469" r:id="rId5"/>
    <p:sldLayoutId id="2147484470" r:id="rId6"/>
    <p:sldLayoutId id="2147484471" r:id="rId7"/>
    <p:sldLayoutId id="2147484472" r:id="rId8"/>
    <p:sldLayoutId id="2147484477" r:id="rId9"/>
    <p:sldLayoutId id="2147484473" r:id="rId10"/>
    <p:sldLayoutId id="2147484474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2pPr>
      <a:lvl3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3pPr>
      <a:lvl4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4pPr>
      <a:lvl5pPr marL="319088" indent="-319088" algn="r" rtl="0" fontAlgn="base">
        <a:spcBef>
          <a:spcPct val="0"/>
        </a:spcBef>
        <a:spcAft>
          <a:spcPct val="0"/>
        </a:spcAft>
        <a:buClr>
          <a:srgbClr val="C3260C"/>
        </a:buClr>
        <a:buSzPct val="128000"/>
        <a:buFont typeface="Georgia" pitchFamily="18" charset="0"/>
        <a:buChar char="*"/>
        <a:defRPr sz="4600" b="1">
          <a:solidFill>
            <a:schemeClr val="tx1"/>
          </a:solidFill>
          <a:latin typeface="Trebuchet MS" pitchFamily="34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200" kern="1200">
          <a:solidFill>
            <a:srgbClr val="404040"/>
          </a:solidFill>
          <a:latin typeface="+mn-lt"/>
          <a:ea typeface="+mn-ea"/>
          <a:cs typeface="+mn-cs"/>
        </a:defRPr>
      </a:lvl1pPr>
      <a:lvl2pPr marL="547688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2000" kern="1200">
          <a:solidFill>
            <a:srgbClr val="404040"/>
          </a:solidFill>
          <a:latin typeface="+mn-lt"/>
          <a:ea typeface="+mn-ea"/>
          <a:cs typeface="+mn-cs"/>
        </a:defRPr>
      </a:lvl2pPr>
      <a:lvl3pPr marL="822325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kern="1200">
          <a:solidFill>
            <a:srgbClr val="404040"/>
          </a:solidFill>
          <a:latin typeface="+mn-lt"/>
          <a:ea typeface="+mn-ea"/>
          <a:cs typeface="+mn-cs"/>
        </a:defRPr>
      </a:lvl3pPr>
      <a:lvl4pPr marL="10969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600" kern="1200">
          <a:solidFill>
            <a:srgbClr val="404040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ct val="20000"/>
        </a:spcBef>
        <a:spcAft>
          <a:spcPts val="300"/>
        </a:spcAft>
        <a:buClr>
          <a:srgbClr val="C3260C"/>
        </a:buClr>
        <a:buSzPct val="130000"/>
        <a:buFont typeface="Georgia" pitchFamily="18" charset="0"/>
        <a:buChar char="*"/>
        <a:defRPr sz="1400" kern="1200">
          <a:solidFill>
            <a:srgbClr val="404040"/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://www.google.mw/url?sa=i&amp;amp;rct=j&amp;amp;q=&amp;amp;esrc=s&amp;amp;source=images&amp;amp;cd=&amp;amp;ved=0ahUKEwjpyaeKkKvUAhXEwxQKHSUkAxIQjRwIBw&amp;amp;url=http://wiki.poljoinfo.com/sljiva-pozegaca/&amp;amp;psig=AFQjCNEVAXcsVkLxMpYJxxSh-o0SRhVYvw&amp;amp;ust=1496903980005660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w.co.rs/usluge/revizija-finansijskih-izvestaja-i-srodne-usluge/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mw/imgres?imgurl=http://www.pzzp.rs/rs/media/k2/categories/18.jpg&amp;amp;imgrefurl=http://www.pzzp.rs/rs/sr/finansije-i-javne-nabavke.html&amp;amp;docid=9h7N_FmAIqlByM&amp;amp;tbnid=l_AWjdes6IG_UM:&amp;amp;vet=10ahUKEwiEn7b6tq7UAhXGPxQKHTKuBjs4ZBAzCGAoXDBc..i&amp;amp;w=688&amp;amp;h=458&amp;amp;bih=878&amp;amp;biw=1280&amp;amp;q=slike%20javne%20nabavke&amp;amp;ved=0ahUKEwiEn7b6tq7UAhXGPxQKHTKuBjs4ZBAzCGAoXDBc&amp;amp;iact=mrc&amp;amp;uact=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google.mw/url?sa=i&amp;amp;rct=j&amp;amp;q=&amp;amp;esrc=s&amp;amp;source=images&amp;amp;cd=&amp;amp;cad=rja&amp;amp;uact=8&amp;amp;ved=0ahUKEwi3jOGjgKfUAhUJyRQKHWg8DA4QjRwIBw&amp;amp;url=http://www.paragraf.rs/nacrti_i_predlozi/021116-predlog_zakona_o_sprecavanju_nasilja_u_porodici.html&amp;amp;psig=AFQjCNHatf4cGJTh00CVta7alSnPu3SjYg&amp;amp;ust=1496762299773202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s://www.google.mw/url?sa=i&amp;amp;rct=j&amp;amp;q=&amp;amp;esrc=s&amp;amp;source=images&amp;amp;cd=&amp;amp;cad=rja&amp;amp;uact=8&amp;amp;ved=0ahUKEwj2oafa8sTTAhWCIJoKHXtrCzUQjRwIBw&amp;amp;url=https://focusnewsinfo.wordpress.com/2014/07/24/novi-pazar-privedene-sudske-sluzbenice-zbog-mita/&amp;amp;psig=AFQjCNErwCBuwWisYztDj-BhtSMEYCXWUg&amp;amp;ust=1493390790607648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google.mw/url?sa=i&amp;amp;rct=j&amp;amp;q=&amp;amp;esrc=s&amp;amp;source=images&amp;amp;cd=&amp;amp;cad=rja&amp;amp;uact=8&amp;amp;ved=0ahUKEwjApPawi6nUAhUBMBQKHfSfBaUQjRwIBw&amp;amp;url=http://www.energyobserver.com/vesti.php?lang=1&amp;ID=55548&amp;amp;psig=AFQjCNHOQV8UQlRo75eSrDygx8cvjZAiRA&amp;amp;ust=1496833995631363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google.mw/url?sa=i&amp;amp;rct=j&amp;amp;q=&amp;amp;esrc=s&amp;amp;source=images&amp;amp;cd=&amp;amp;cad=rja&amp;amp;uact=8&amp;amp;ved=0ahUKEwjNqrqjg6fUAhXCPRQKHYO4CaMQjRwIBw&amp;amp;url=http://www.ingrin.rs/JavneNabavke.aspx?Id=24&amp;amp;psig=AFQjCNGijOea502pn_GH-UGqqY7ZXYmkmA&amp;amp;ust=1496763106557113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MS90708.wav">
            <a:hlinkClick r:id="" action="ppaction://media"/>
          </p:cNvPr>
          <p:cNvPicPr>
            <a:picLocks noRot="1" noChangeAspect="1"/>
          </p:cNvPicPr>
          <p:nvPr>
            <a:wavAudioFile r:embed="rId1" name="MS900431080[1].wav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861425" y="-4651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3657600" y="6096000"/>
            <a:ext cx="2667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r>
              <a:rPr lang="en-US" altLang="en-US" b="1" dirty="0" smtClean="0">
                <a:latin typeface="Calibri" pitchFamily="34" charset="0"/>
              </a:rPr>
              <a:t>Lisboa, 2017</a:t>
            </a:r>
            <a:endParaRPr lang="en-US" altLang="en-US" b="1" dirty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8077200" y="19050"/>
            <a:ext cx="1066800" cy="328613"/>
          </a:xfrm>
        </p:spPr>
        <p:txBody>
          <a:bodyPr/>
          <a:lstStyle/>
          <a:p>
            <a:pPr>
              <a:defRPr/>
            </a:pPr>
            <a:fld id="{C905A0BF-F9BD-4A78-8CFB-82663413327D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5125" name="Subtitle 6"/>
          <p:cNvSpPr>
            <a:spLocks noGrp="1"/>
          </p:cNvSpPr>
          <p:nvPr>
            <p:ph type="subTitle" idx="1"/>
          </p:nvPr>
        </p:nvSpPr>
        <p:spPr>
          <a:xfrm>
            <a:off x="1600200" y="2438400"/>
            <a:ext cx="5637213" cy="1905000"/>
          </a:xfrm>
        </p:spPr>
        <p:txBody>
          <a:bodyPr/>
          <a:lstStyle/>
          <a:p>
            <a:pPr algn="ctr">
              <a:lnSpc>
                <a:spcPct val="120000"/>
              </a:lnSpc>
            </a:pPr>
            <a:r>
              <a:rPr lang="en-US" sz="3600" b="1" dirty="0">
                <a:solidFill>
                  <a:schemeClr val="tx1"/>
                </a:solidFill>
                <a:latin typeface="Calibri" panose="020F0502020204030204" pitchFamily="34" charset="0"/>
              </a:rPr>
              <a:t>PUBLIC PROCUREMENTS IN THE REPUBLIC OF </a:t>
            </a:r>
            <a:r>
              <a:rPr lang="en-US" sz="36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SERBIA </a:t>
            </a:r>
            <a:endParaRPr lang="en-US" altLang="en-US" sz="2800" dirty="0" smtClean="0">
              <a:latin typeface="Calibri" pitchFamily="34" charset="0"/>
            </a:endParaRPr>
          </a:p>
        </p:txBody>
      </p:sp>
      <p:sp>
        <p:nvSpPr>
          <p:cNvPr id="5126" name="Rectangle 7"/>
          <p:cNvSpPr>
            <a:spLocks noChangeArrowheads="1"/>
          </p:cNvSpPr>
          <p:nvPr/>
        </p:nvSpPr>
        <p:spPr bwMode="auto">
          <a:xfrm>
            <a:off x="1981200" y="5257800"/>
            <a:ext cx="45720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lnSpc>
                <a:spcPct val="120000"/>
              </a:lnSpc>
            </a:pPr>
            <a:r>
              <a:rPr lang="en-US" altLang="en-US" b="1" dirty="0" smtClean="0">
                <a:latin typeface="Calibri" pitchFamily="34" charset="0"/>
              </a:rPr>
              <a:t>Ms. </a:t>
            </a:r>
            <a:r>
              <a:rPr lang="en-US" altLang="en-US" b="1" dirty="0" err="1" smtClean="0">
                <a:latin typeface="Calibri" pitchFamily="34" charset="0"/>
              </a:rPr>
              <a:t>Radulka</a:t>
            </a:r>
            <a:r>
              <a:rPr lang="en-US" altLang="en-US" b="1" dirty="0" smtClean="0">
                <a:latin typeface="Calibri" pitchFamily="34" charset="0"/>
              </a:rPr>
              <a:t> Urosevic</a:t>
            </a:r>
            <a:endParaRPr lang="x-none" altLang="en-US" b="1" dirty="0">
              <a:latin typeface="Calibri" pitchFamily="34" charset="0"/>
            </a:endParaRPr>
          </a:p>
          <a:p>
            <a:pPr algn="ctr">
              <a:spcAft>
                <a:spcPts val="0"/>
              </a:spcAft>
              <a:defRPr/>
            </a:pPr>
            <a:r>
              <a:rPr lang="en-US" altLang="en-US" b="1" dirty="0">
                <a:latin typeface="Calibri" panose="020F0502020204030204" pitchFamily="34" charset="0"/>
              </a:rPr>
              <a:t>Supreme State Auditor</a:t>
            </a:r>
            <a:endParaRPr lang="en-US" altLang="en-US" dirty="0"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audio>
              <p:cMediaNode vol="80000">
                <p:cTn id="2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A49FE9EB-61CF-473D-AB07-31E25DC185B4}" type="slidenum">
              <a:rPr lang="en-US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975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sr-Cyrl-CS" altLang="en-US" sz="2800" smtClean="0">
                <a:solidFill>
                  <a:schemeClr val="tx1"/>
                </a:solidFill>
                <a:effectLst/>
                <a:latin typeface="Calibri" pitchFamily="34" charset="0"/>
              </a:rPr>
              <a:t>Bylaws - Public Procurement Office</a:t>
            </a:r>
            <a:endParaRPr lang="en-US" altLang="en-US" sz="280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04800" y="1981200"/>
            <a:ext cx="8077200" cy="4343400"/>
          </a:xfrm>
        </p:spPr>
        <p:txBody>
          <a:bodyPr>
            <a:noAutofit/>
          </a:bodyPr>
          <a:lstStyle/>
          <a:p>
            <a:pPr marL="804863" lvl="1" indent="-528638" algn="just">
              <a:buFont typeface="Trebuchet MS" pitchFamily="34" charset="0"/>
              <a:buAutoNum type="arabicPeriod"/>
            </a:pPr>
            <a:endParaRPr lang="en-US" alt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 startAt="4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Rulebook on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Civil Supervisor </a:t>
            </a: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 startAt="4"/>
            </a:pPr>
            <a:endParaRPr lang="en-US" altLang="en-US" sz="1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 startAt="4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Rulebook on content of enactment defining in more detail public procurement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procedure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 within the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procuring entity</a:t>
            </a: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 startAt="4"/>
            </a:pPr>
            <a:endParaRPr lang="en-US" altLang="en-US" sz="1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 startAt="4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Rulebook on manner and program of professional development and manner of taking profession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al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exam for public procurement officer</a:t>
            </a: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 startAt="4"/>
            </a:pPr>
            <a:endParaRPr lang="en-US" altLang="en-US" sz="1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 startAt="4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Rulebook on content of the decision on implementation of public procurement procedure by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multiple procuring entities</a:t>
            </a: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54975" y="6507163"/>
            <a:ext cx="1079500" cy="360362"/>
          </a:xfrm>
        </p:spPr>
        <p:txBody>
          <a:bodyPr/>
          <a:lstStyle/>
          <a:p>
            <a:pPr>
              <a:defRPr/>
            </a:pPr>
            <a:fld id="{6C47AD40-BE43-40A7-8050-3701E86F7AA3}" type="slidenum">
              <a:rPr lang="en-US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41338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sr-Cyrl-CS" altLang="en-US" sz="2800" smtClean="0">
                <a:solidFill>
                  <a:schemeClr val="tx1"/>
                </a:solidFill>
                <a:effectLst/>
                <a:latin typeface="Calibri" pitchFamily="34" charset="0"/>
              </a:rPr>
              <a:t>Bylaws - Ministry of Economy</a:t>
            </a:r>
            <a:r>
              <a:t/>
            </a:r>
            <a:br/>
            <a:endParaRPr lang="en-US" altLang="en-US" sz="280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828800"/>
            <a:ext cx="7772400" cy="2133600"/>
          </a:xfrm>
        </p:spPr>
        <p:txBody>
          <a:bodyPr>
            <a:normAutofit/>
          </a:bodyPr>
          <a:lstStyle/>
          <a:p>
            <a:pPr marL="273050" lvl="1" indent="0" algn="just">
              <a:lnSpc>
                <a:spcPct val="80000"/>
              </a:lnSpc>
              <a:buFont typeface="Georgia" pitchFamily="18" charset="0"/>
              <a:buNone/>
            </a:pPr>
            <a:endParaRPr lang="en-US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1" indent="0" algn="just">
              <a:lnSpc>
                <a:spcPct val="80000"/>
              </a:lnSpc>
              <a:buClrTx/>
              <a:buSzPct val="100000"/>
              <a:buFont typeface="Trebuchet MS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Rulebook on manner of proving fulfillment of conditions that offered goods are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domestic in origin</a:t>
            </a:r>
          </a:p>
          <a:p>
            <a:pPr marL="273050" lvl="1" indent="0" algn="just">
              <a:lnSpc>
                <a:spcPct val="80000"/>
              </a:lnSpc>
              <a:buClrTx/>
              <a:buSzPct val="100000"/>
              <a:buFont typeface="Trebuchet MS" pitchFamily="34" charset="0"/>
              <a:buAutoNum type="arabicPeriod"/>
            </a:pPr>
            <a:endParaRPr lang="en-US" altLang="en-US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273050" lvl="1" indent="0" algn="just">
              <a:lnSpc>
                <a:spcPct val="80000"/>
              </a:lnSpc>
              <a:buClrTx/>
              <a:buSzPct val="100000"/>
              <a:buFont typeface="Trebuchet MS" pitchFamily="34" charset="0"/>
              <a:buAutoNum type="arabicPeriod"/>
            </a:pP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Rulebook on content of the Register of Bidders and documentation submitted along with application of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bidder registration</a:t>
            </a:r>
          </a:p>
          <a:p>
            <a:pPr marL="273050" lvl="1" indent="0" algn="just">
              <a:lnSpc>
                <a:spcPct val="80000"/>
              </a:lnSpc>
              <a:buFont typeface="Georgia" pitchFamily="18" charset="0"/>
              <a:buNone/>
            </a:pPr>
            <a:endParaRPr lang="en-US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1" indent="0" algn="just">
              <a:lnSpc>
                <a:spcPct val="80000"/>
              </a:lnSpc>
              <a:buFont typeface="Georgia" pitchFamily="18" charset="0"/>
              <a:buNone/>
            </a:pPr>
            <a:endParaRPr lang="en-US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1" indent="0" algn="just">
              <a:lnSpc>
                <a:spcPct val="80000"/>
              </a:lnSpc>
              <a:buFont typeface="Georgia" pitchFamily="18" charset="0"/>
              <a:buNone/>
            </a:pPr>
            <a:endParaRPr lang="en-US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273050" lvl="1" indent="0" algn="just">
              <a:lnSpc>
                <a:spcPct val="80000"/>
              </a:lnSpc>
              <a:buFont typeface="Georgia" pitchFamily="18" charset="0"/>
              <a:buNone/>
            </a:pPr>
            <a:endParaRPr lang="en-US" altLang="en-US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5" name="irc_mi" descr="Резултат слика за sljiva sli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038600"/>
            <a:ext cx="59436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54975" y="6497638"/>
            <a:ext cx="1079500" cy="360362"/>
          </a:xfrm>
        </p:spPr>
        <p:txBody>
          <a:bodyPr/>
          <a:lstStyle/>
          <a:p>
            <a:pPr>
              <a:defRPr/>
            </a:pPr>
            <a:fld id="{4B9BCC67-8398-46B7-81B7-11BFF21FF39A}" type="slidenum">
              <a:rPr lang="en-US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975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en-US" altLang="en-US" sz="2800" smtClean="0">
                <a:solidFill>
                  <a:schemeClr val="tx1"/>
                </a:solidFill>
                <a:effectLst/>
                <a:latin typeface="Calibri" pitchFamily="34" charset="0"/>
              </a:rPr>
              <a:t>Institutional Framework for Public Procurements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905000"/>
            <a:ext cx="8229600" cy="47244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ru-RU" altLang="en-US" sz="2000" smtClean="0">
                <a:solidFill>
                  <a:schemeClr val="tx1"/>
                </a:solidFill>
                <a:latin typeface="Calibri" pitchFamily="34" charset="0"/>
              </a:rPr>
              <a:t>Public Procurement Office </a:t>
            </a: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ru-RU" altLang="en-US" sz="2000" smtClean="0">
                <a:solidFill>
                  <a:schemeClr val="tx1"/>
                </a:solidFill>
                <a:latin typeface="Calibri" pitchFamily="34" charset="0"/>
              </a:rPr>
              <a:t>Republic Commission for Protection of Rights in Public Procurement Procedures</a:t>
            </a:r>
          </a:p>
          <a:p>
            <a:pPr algn="just">
              <a:lnSpc>
                <a:spcPct val="80000"/>
              </a:lnSpc>
              <a:buClrTx/>
              <a:buSzPct val="100000"/>
              <a:buFont typeface="Georgia" pitchFamily="18" charset="0"/>
              <a:buNone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ru-RU" altLang="en-US" sz="2000" smtClean="0">
                <a:solidFill>
                  <a:schemeClr val="tx1"/>
                </a:solidFill>
                <a:latin typeface="Calibri" pitchFamily="34" charset="0"/>
              </a:rPr>
              <a:t>State Audit Institution</a:t>
            </a:r>
          </a:p>
          <a:p>
            <a:pPr algn="just">
              <a:lnSpc>
                <a:spcPct val="80000"/>
              </a:lnSpc>
              <a:buClrTx/>
              <a:buSzPct val="100000"/>
              <a:buFont typeface="Georgia" pitchFamily="18" charset="0"/>
              <a:buNone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ru-RU" altLang="en-US" sz="2000" smtClean="0">
                <a:solidFill>
                  <a:schemeClr val="tx1"/>
                </a:solidFill>
                <a:latin typeface="Calibri" pitchFamily="34" charset="0"/>
              </a:rPr>
              <a:t>Ministry of Finance</a:t>
            </a: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ru-RU" altLang="en-US" sz="2000" smtClean="0">
                <a:solidFill>
                  <a:schemeClr val="tx1"/>
                </a:solidFill>
                <a:latin typeface="Calibri" pitchFamily="34" charset="0"/>
              </a:rPr>
              <a:t>Commission for Competition Protection</a:t>
            </a: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ru-RU" altLang="en-US" sz="2000" smtClean="0">
                <a:solidFill>
                  <a:schemeClr val="tx1"/>
                </a:solidFill>
                <a:latin typeface="Calibri" pitchFamily="34" charset="0"/>
              </a:rPr>
              <a:t>Anti-Corruption Agency  </a:t>
            </a: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ru-RU" altLang="en-US" sz="2000" smtClean="0">
                <a:solidFill>
                  <a:schemeClr val="tx1"/>
                </a:solidFill>
                <a:latin typeface="Calibri" pitchFamily="34" charset="0"/>
              </a:rPr>
              <a:t>Public-Private Partnership Commission</a:t>
            </a:r>
          </a:p>
          <a:p>
            <a:pPr algn="ctr">
              <a:lnSpc>
                <a:spcPct val="80000"/>
              </a:lnSpc>
              <a:buFont typeface="Georgia" pitchFamily="18" charset="0"/>
              <a:buNone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54975" y="6497638"/>
            <a:ext cx="1079500" cy="360362"/>
          </a:xfrm>
        </p:spPr>
        <p:txBody>
          <a:bodyPr/>
          <a:lstStyle/>
          <a:p>
            <a:pPr>
              <a:defRPr/>
            </a:pPr>
            <a:fld id="{59E8D5B5-B097-425C-BE4F-EDCF6C8305C1}" type="slidenum">
              <a:rPr lang="en-US"/>
              <a:pPr>
                <a:defRPr/>
              </a:pPr>
              <a:t>13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524000"/>
            <a:ext cx="7620000" cy="4419600"/>
          </a:xfrm>
        </p:spPr>
        <p:txBody>
          <a:bodyPr>
            <a:noAutofit/>
          </a:bodyPr>
          <a:lstStyle/>
          <a:p>
            <a:pPr algn="just">
              <a:buFont typeface="Wingdings" pitchFamily="2" charset="2"/>
              <a:buChar char="ü"/>
            </a:pPr>
            <a:endParaRPr lang="en-US" altLang="en-US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Tx/>
              <a:buSzPct val="100000"/>
              <a:buFont typeface="Arial" charset="0"/>
              <a:buChar char="•"/>
            </a:pPr>
            <a:r>
              <a:rPr lang="sr-Cyrl-C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Public Procurement Office - </a:t>
            </a:r>
            <a:r>
              <a:rPr lang="x-none" altLang="en-US" sz="2000" smtClean="0">
                <a:solidFill>
                  <a:schemeClr val="tx1"/>
                </a:solidFill>
                <a:latin typeface="Calibri" pitchFamily="34" charset="0"/>
              </a:rPr>
              <a:t>Separate </a:t>
            </a:r>
            <a:r>
              <a:rPr lang="x-none" altLang="en-US" sz="2000" smtClean="0">
                <a:solidFill>
                  <a:schemeClr val="tx1"/>
                </a:solidFill>
                <a:latin typeface="Calibri" pitchFamily="34" charset="0"/>
              </a:rPr>
              <a:t>organization </a:t>
            </a:r>
            <a:r>
              <a:rPr lang="x-none" altLang="en-US" sz="2000" smtClean="0">
                <a:solidFill>
                  <a:schemeClr val="tx1"/>
                </a:solidFill>
                <a:latin typeface="Calibri" pitchFamily="34" charset="0"/>
              </a:rPr>
              <a:t>that supervises application of the Public Procurement Law.</a:t>
            </a:r>
          </a:p>
          <a:p>
            <a:pPr algn="just">
              <a:buClrTx/>
              <a:buSzPct val="100000"/>
              <a:buFont typeface="Arial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ClrTx/>
              <a:buSzPct val="100000"/>
              <a:buFont typeface="Arial" charset="0"/>
              <a:buChar char="•"/>
            </a:pPr>
            <a:r>
              <a:rPr lang="ru-RU" altLang="en-US" sz="2000" b="1" dirty="0" smtClean="0">
                <a:solidFill>
                  <a:schemeClr val="tx1"/>
                </a:solidFill>
                <a:latin typeface="Calibri" pitchFamily="34" charset="0"/>
              </a:rPr>
              <a:t>Republic Commission for Protection of Rights in Public Procurement Procedures – </a:t>
            </a:r>
            <a:r>
              <a:rPr lang="sr-Cyrl-CS" altLang="en-US" sz="2000" dirty="0" smtClean="0">
                <a:solidFill>
                  <a:schemeClr val="tx1"/>
                </a:solidFill>
                <a:latin typeface="Calibri" pitchFamily="34" charset="0"/>
              </a:rPr>
              <a:t>Independent and autonomous body of the Republic of Serbia, which ensures protection of rights in public procurement procedures and manages misdemeanor procedure in the first instance.</a:t>
            </a:r>
          </a:p>
          <a:p>
            <a:pPr algn="just">
              <a:buClrTx/>
              <a:buSzPct val="100000"/>
              <a:buFont typeface="Georgia" pitchFamily="18" charset="0"/>
              <a:buNone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algn="just">
              <a:buClrTx/>
              <a:buSzPct val="100000"/>
              <a:buFont typeface="Arial" charset="0"/>
              <a:buChar char="•"/>
            </a:pPr>
            <a:r>
              <a:rPr lang="ru-RU" altLang="en-US" sz="2000" b="1" dirty="0" smtClean="0">
                <a:solidFill>
                  <a:schemeClr val="tx1"/>
                </a:solidFill>
                <a:latin typeface="Calibri" pitchFamily="34" charset="0"/>
              </a:rPr>
              <a:t>State Audit Institution – </a:t>
            </a:r>
            <a:r>
              <a:rPr lang="ru-RU" altLang="en-US" sz="2000" dirty="0" smtClean="0">
                <a:solidFill>
                  <a:schemeClr val="tx1"/>
                </a:solidFill>
                <a:latin typeface="Calibri" pitchFamily="34" charset="0"/>
              </a:rPr>
              <a:t>The highest state authority for audit of public funds accountable to the National Assembly. </a:t>
            </a:r>
          </a:p>
          <a:p>
            <a:pPr algn="just">
              <a:buFont typeface="Georgia" pitchFamily="18" charset="0"/>
              <a:buNone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64C4EEB9-ACE4-40F5-A1B7-4D544361CCF2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435" name="Rectangle 6"/>
          <p:cNvSpPr>
            <a:spLocks noChangeArrowheads="1"/>
          </p:cNvSpPr>
          <p:nvPr/>
        </p:nvSpPr>
        <p:spPr bwMode="auto">
          <a:xfrm>
            <a:off x="304800" y="1600200"/>
            <a:ext cx="8534400" cy="4708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ru-RU" altLang="en-US" sz="2000" b="1" dirty="0">
                <a:latin typeface="Calibri" pitchFamily="34" charset="0"/>
              </a:rPr>
              <a:t>Ministry of Finance - </a:t>
            </a:r>
            <a:r>
              <a:rPr lang="ru-RU" altLang="en-US" sz="2000" dirty="0">
                <a:latin typeface="Calibri" pitchFamily="34" charset="0"/>
              </a:rPr>
              <a:t>Performs activities of state administration regarding the Republic Budget, system and tax policy, public expenditure policy </a:t>
            </a:r>
            <a:r>
              <a:rPr lang="ru-RU" altLang="en-US" sz="2000" b="1" dirty="0">
                <a:latin typeface="Calibri" pitchFamily="34" charset="0"/>
              </a:rPr>
              <a:t>as well as public procurements</a:t>
            </a:r>
            <a:r>
              <a:rPr lang="ru-RU" altLang="en-US" sz="2000" dirty="0">
                <a:latin typeface="Calibri" pitchFamily="34" charset="0"/>
              </a:rPr>
              <a:t>.</a:t>
            </a:r>
            <a:r>
              <a:rPr lang="x-none" altLang="en-US" sz="2000" b="1">
                <a:latin typeface="Calibri" pitchFamily="34" charset="0"/>
              </a:rPr>
              <a:t> </a:t>
            </a:r>
            <a:endParaRPr lang="en-US" altLang="en-US" sz="2000" b="1" dirty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en-US" altLang="en-US" sz="2000" b="1" dirty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en-US" sz="2000" b="1" dirty="0">
                <a:latin typeface="Calibri" pitchFamily="34" charset="0"/>
              </a:rPr>
              <a:t>Commission for Competition Protection – </a:t>
            </a:r>
            <a:r>
              <a:rPr lang="ru-RU" altLang="en-US" sz="2000" dirty="0">
                <a:latin typeface="Calibri" pitchFamily="34" charset="0"/>
              </a:rPr>
              <a:t> Independent and autonomous organization that has public authorization in the area of </a:t>
            </a:r>
            <a:r>
              <a:rPr lang="x-none" altLang="en-US" sz="2000" b="1">
                <a:latin typeface="Calibri" pitchFamily="34" charset="0"/>
              </a:rPr>
              <a:t>competition protection.</a:t>
            </a:r>
            <a:endParaRPr lang="en-US" altLang="en-US" sz="2000" b="1" dirty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en-US" altLang="en-US" sz="2000" b="1" dirty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en-US" sz="2000" b="1" dirty="0">
                <a:latin typeface="Calibri" pitchFamily="34" charset="0"/>
              </a:rPr>
              <a:t>Anti-Corruption Agency - </a:t>
            </a:r>
            <a:r>
              <a:rPr lang="ru-RU" altLang="en-US" sz="2000" dirty="0">
                <a:latin typeface="Calibri" pitchFamily="34" charset="0"/>
              </a:rPr>
              <a:t>independent and autonomous organization that </a:t>
            </a:r>
            <a:r>
              <a:rPr lang="ru-RU" altLang="en-US" sz="2000" dirty="0" smtClean="0">
                <a:latin typeface="Calibri" pitchFamily="34" charset="0"/>
              </a:rPr>
              <a:t>exercise</a:t>
            </a:r>
            <a:r>
              <a:rPr lang="sr-Latn-CS" altLang="en-US" sz="2000" dirty="0" smtClean="0">
                <a:latin typeface="Calibri" pitchFamily="34" charset="0"/>
              </a:rPr>
              <a:t>s</a:t>
            </a:r>
            <a:r>
              <a:rPr lang="ru-RU" altLang="en-US" sz="2000" dirty="0" smtClean="0">
                <a:latin typeface="Calibri" pitchFamily="34" charset="0"/>
              </a:rPr>
              <a:t> </a:t>
            </a:r>
            <a:r>
              <a:rPr lang="ru-RU" altLang="en-US" sz="2000" dirty="0">
                <a:latin typeface="Calibri" pitchFamily="34" charset="0"/>
              </a:rPr>
              <a:t>delegated authorization in the area of fight against corruption.</a:t>
            </a:r>
            <a:endParaRPr lang="en-US" altLang="en-US" sz="2000" dirty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endParaRPr lang="en-US" altLang="en-US" sz="2000" dirty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ru-RU" altLang="en-US" sz="2000" b="1" dirty="0">
                <a:latin typeface="Calibri" pitchFamily="34" charset="0"/>
              </a:rPr>
              <a:t>Public-Private Partnership Commission  - </a:t>
            </a:r>
            <a:r>
              <a:rPr lang="ru-RU" altLang="en-US" sz="2000" dirty="0">
                <a:latin typeface="Calibri" pitchFamily="34" charset="0"/>
              </a:rPr>
              <a:t>provides professional assistance in realization of public-private partnerships and concessions - inter-sectoral public body operationally independent in its work. Founded by the Decision of the Government of the Republic of Serbia. </a:t>
            </a:r>
          </a:p>
        </p:txBody>
      </p:sp>
      <p:pic>
        <p:nvPicPr>
          <p:cNvPr id="1843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7B866494-3505-4CA0-8E57-B5038032BFC7}" type="slidenum">
              <a:rPr lang="en-US"/>
              <a:pPr>
                <a:defRPr/>
              </a:pPr>
              <a:t>15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47800"/>
            <a:ext cx="8004175" cy="3352800"/>
          </a:xfrm>
        </p:spPr>
        <p:txBody>
          <a:bodyPr>
            <a:normAutofit/>
          </a:bodyPr>
          <a:lstStyle/>
          <a:p>
            <a:pPr marL="44450" indent="0" algn="ctr">
              <a:buClrTx/>
              <a:buFont typeface="Georgia" pitchFamily="18" charset="0"/>
              <a:buNone/>
            </a:pPr>
            <a:r>
              <a:rPr lang="ru-RU" altLang="en-US" sz="2800" b="1" dirty="0" smtClean="0">
                <a:solidFill>
                  <a:schemeClr val="tx1"/>
                </a:solidFill>
                <a:latin typeface="Calibri" pitchFamily="34" charset="0"/>
              </a:rPr>
              <a:t>State Audit Institution (SAI)</a:t>
            </a:r>
          </a:p>
          <a:p>
            <a:pPr marL="44450" indent="0">
              <a:buFont typeface="Georgia" pitchFamily="18" charset="0"/>
              <a:buNone/>
            </a:pPr>
            <a:endParaRPr lang="en-US" altLang="en-US" sz="28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buClrTx/>
              <a:buSzPct val="100000"/>
              <a:buFont typeface="Georgia" pitchFamily="18" charset="0"/>
              <a:buNone/>
            </a:pP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Plans and conducts:</a:t>
            </a:r>
          </a:p>
          <a:p>
            <a:pPr marL="44450" indent="0">
              <a:buClrTx/>
              <a:buSzPct val="100000"/>
              <a:buFont typeface="Georgia" pitchFamily="18" charset="0"/>
              <a:buNone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buClrTx/>
              <a:buSzPct val="100000"/>
              <a:buFont typeface="Arial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 Financial statements audit,</a:t>
            </a:r>
          </a:p>
          <a:p>
            <a:pPr marL="44450" indent="0">
              <a:buClrTx/>
              <a:buSzPct val="100000"/>
              <a:buFont typeface="Arial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 Compliance audit,</a:t>
            </a:r>
          </a:p>
          <a:p>
            <a:pPr marL="44450" indent="0">
              <a:buClrTx/>
              <a:buSzPct val="100000"/>
              <a:buFont typeface="Arial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 Performance audit.</a:t>
            </a: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461" name="Group 9"/>
          <p:cNvGrpSpPr>
            <a:grpSpLocks/>
          </p:cNvGrpSpPr>
          <p:nvPr/>
        </p:nvGrpSpPr>
        <p:grpSpPr bwMode="auto">
          <a:xfrm>
            <a:off x="762000" y="4876800"/>
            <a:ext cx="7467600" cy="1228725"/>
            <a:chOff x="1371600" y="4876799"/>
            <a:chExt cx="6207713" cy="1228726"/>
          </a:xfrm>
        </p:grpSpPr>
        <p:pic>
          <p:nvPicPr>
            <p:cNvPr id="19462" name="irc_mi" descr="Резултат слика за revizija slike">
              <a:hlinkClick r:id="rId3"/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29000" y="4876799"/>
              <a:ext cx="4150313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9463" name="Picture 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1600" y="4876800"/>
              <a:ext cx="2057400" cy="12287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41AE6B4F-E64D-416E-8448-BF1063B24320}" type="slidenum">
              <a:rPr lang="en-US"/>
              <a:pPr>
                <a:defRPr/>
              </a:pPr>
              <a:t>16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endParaRPr lang="en-US" altLang="en-US" sz="200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charset="0"/>
              <a:buChar char="•"/>
            </a:pPr>
            <a:r>
              <a:rPr dirty="0" smtClean="0"/>
              <a:t> </a:t>
            </a:r>
            <a:r>
              <a:rPr lang="x-none" altLang="en-US" sz="2000" b="1" smtClean="0">
                <a:solidFill>
                  <a:schemeClr val="tx1"/>
                </a:solidFill>
                <a:latin typeface="Calibri" pitchFamily="34" charset="0"/>
              </a:rPr>
              <a:t>Within compliance audit:</a:t>
            </a:r>
          </a:p>
          <a:p>
            <a:pPr>
              <a:buClrTx/>
              <a:buSzPct val="100000"/>
              <a:buFont typeface="Arial" charset="0"/>
              <a:buChar char="•"/>
            </a:pPr>
            <a:endParaRPr lang="en-US" altLang="en-US" sz="2000" b="1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x-none" altLang="en-US" sz="2000" smtClean="0">
                <a:solidFill>
                  <a:schemeClr val="tx1"/>
                </a:solidFill>
                <a:latin typeface="Calibri" pitchFamily="34" charset="0"/>
              </a:rPr>
              <a:t>it reviews whether financial transactions and decisions have been executed in compliance with the regulations defining public procurements.</a:t>
            </a:r>
          </a:p>
          <a:p>
            <a:pPr>
              <a:buClrTx/>
              <a:buSzPct val="100000"/>
              <a:buFont typeface="Georgia" pitchFamily="18" charset="0"/>
              <a:buNone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x-none" altLang="en-US" sz="2000" b="1" smtClean="0">
                <a:solidFill>
                  <a:schemeClr val="tx1"/>
                </a:solidFill>
                <a:latin typeface="Calibri" pitchFamily="34" charset="0"/>
              </a:rPr>
              <a:t> Within performance audit:</a:t>
            </a:r>
          </a:p>
          <a:p>
            <a:pPr>
              <a:buClrTx/>
              <a:buSzPct val="100000"/>
              <a:buFont typeface="Arial" charset="0"/>
              <a:buChar char="•"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dirty="0" smtClean="0"/>
              <a:t> </a:t>
            </a:r>
            <a:r>
              <a:rPr lang="x-none" altLang="en-US" sz="2000" smtClean="0">
                <a:solidFill>
                  <a:schemeClr val="tx1"/>
                </a:solidFill>
                <a:latin typeface="Calibri" pitchFamily="34" charset="0"/>
              </a:rPr>
              <a:t>it reviews whether funds, spent for public procurements, are in compliance with the principles of economy, efficiency and effectiveness.</a:t>
            </a: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048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7AB55644-D95B-48D7-8241-3102684F5F80}" type="slidenum">
              <a:rPr lang="en-US"/>
              <a:pPr>
                <a:defRPr/>
              </a:pPr>
              <a:t>17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3124200"/>
          </a:xfrm>
        </p:spPr>
        <p:txBody>
          <a:bodyPr rtlCol="0">
            <a:norm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 fontAlgn="auto">
              <a:buClrTx/>
              <a:buSzPct val="100000"/>
              <a:buFont typeface="Georgia" pitchFamily="18" charset="0"/>
              <a:buNone/>
              <a:defRPr/>
            </a:pPr>
            <a:r>
              <a:rPr dirty="0" smtClean="0"/>
              <a:t> 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508" name="Rectangle 1"/>
          <p:cNvSpPr>
            <a:spLocks noChangeArrowheads="1"/>
          </p:cNvSpPr>
          <p:nvPr/>
        </p:nvSpPr>
        <p:spPr bwMode="auto">
          <a:xfrm>
            <a:off x="533400" y="1997075"/>
            <a:ext cx="8001000" cy="1311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en-US" altLang="en-US" sz="2000">
              <a:latin typeface="Calibri" pitchFamily="34" charset="0"/>
            </a:endParaRPr>
          </a:p>
          <a:p>
            <a:r>
              <a:rPr lang="sr-Cyrl-CS" altLang="en-US" sz="2000">
                <a:latin typeface="Calibri" pitchFamily="34" charset="0"/>
              </a:rPr>
              <a:t>Audit reports, as well as SAI Annual Activity Report submitted to the National Assembly, contain </a:t>
            </a:r>
            <a:r>
              <a:rPr lang="sr-Cyrl-CS" altLang="en-US" sz="2000" b="1">
                <a:latin typeface="Calibri" pitchFamily="34" charset="0"/>
              </a:rPr>
              <a:t>a separate chapter on detected irregularities in public procurement procedures,</a:t>
            </a:r>
            <a:r>
              <a:rPr lang="sr-Cyrl-CS" altLang="en-US" sz="2000">
                <a:latin typeface="Calibri" pitchFamily="34" charset="0"/>
              </a:rPr>
              <a:t> and are publicly available. </a:t>
            </a:r>
            <a:endParaRPr lang="en-US" altLang="en-US" sz="2000">
              <a:latin typeface="Calibri" pitchFamily="34" charset="0"/>
            </a:endParaRPr>
          </a:p>
        </p:txBody>
      </p:sp>
      <p:pic>
        <p:nvPicPr>
          <p:cNvPr id="21509" name="Picture 6" descr="Резултат слика за slike javne nabavk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33775" y="5019675"/>
            <a:ext cx="50292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36A543C0-6EAB-49A3-9D72-7E228D11640E}" type="slidenum">
              <a:rPr lang="en-US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2971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en-US" altLang="en-US" sz="2000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90000"/>
              </a:lnSpc>
              <a:buClrTx/>
              <a:buSzPct val="100000"/>
              <a:buFont typeface="Georgia" pitchFamily="18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In 2016,</a:t>
            </a:r>
            <a:r>
              <a:rPr lang="en-US" dirty="0" smtClean="0"/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within the Second Parallel Performance Audit Project, and within the Network of the SAIs of 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candidate 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and potential candidate countries and the European Court of Auditors, SAI commenced audit titled "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Efficiency and economy of application of negotiated procedure without public invitation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".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</a:p>
          <a:p>
            <a:pPr>
              <a:lnSpc>
                <a:spcPct val="90000"/>
              </a:lnSpc>
              <a:buClrTx/>
              <a:buSzPct val="100000"/>
              <a:buFont typeface="Georgia" pitchFamily="18" charset="0"/>
              <a:buNone/>
            </a:pPr>
            <a:endParaRPr lang="en-US" altLang="en-US" sz="2000" b="1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lnSpc>
                <a:spcPct val="90000"/>
              </a:lnSpc>
              <a:buClrTx/>
              <a:buSzPct val="100000"/>
              <a:buFont typeface="Georgia" pitchFamily="18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SAI will report on results of the audit in the end of 2017,  when the audit is planned to be completed.  </a:t>
            </a:r>
          </a:p>
          <a:p>
            <a:pPr>
              <a:lnSpc>
                <a:spcPct val="90000"/>
              </a:lnSpc>
              <a:buClrTx/>
              <a:buSzPct val="100000"/>
              <a:buFont typeface="Georgia" pitchFamily="18" charset="0"/>
              <a:buNone/>
            </a:pPr>
            <a:endParaRPr lang="en-US" altLang="en-US" sz="2000" dirty="0" smtClean="0"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22532" name="AutoShape 2" descr="Резултат слика за eu slika"/>
          <p:cNvSpPr>
            <a:spLocks noChangeAspect="1" noChangeArrowheads="1"/>
          </p:cNvSpPr>
          <p:nvPr/>
        </p:nvSpPr>
        <p:spPr bwMode="auto">
          <a:xfrm>
            <a:off x="0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3" name="AutoShape 4" descr="Резултат слика за eu slika"/>
          <p:cNvSpPr>
            <a:spLocks noChangeAspect="1" noChangeArrowheads="1"/>
          </p:cNvSpPr>
          <p:nvPr/>
        </p:nvSpPr>
        <p:spPr bwMode="auto">
          <a:xfrm>
            <a:off x="152400" y="79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en-US" altLang="en-US"/>
          </a:p>
        </p:txBody>
      </p:sp>
      <p:sp>
        <p:nvSpPr>
          <p:cNvPr id="22534" name="AutoShape 6" descr="Резултат слика за eu slika"/>
          <p:cNvSpPr>
            <a:spLocks noChangeAspect="1" noChangeArrowheads="1"/>
          </p:cNvSpPr>
          <p:nvPr/>
        </p:nvSpPr>
        <p:spPr bwMode="auto">
          <a:xfrm>
            <a:off x="304800" y="160338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endParaRPr lang="en-US" altLang="en-US"/>
          </a:p>
        </p:txBody>
      </p:sp>
      <p:pic>
        <p:nvPicPr>
          <p:cNvPr id="22535" name="Picture 10" descr="http://www.ekonomski.net/wp-content/uploads/2016/11/javne-nabavke-slika-2-1050x52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724400"/>
            <a:ext cx="4572000" cy="1441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C1FAEA2A-EDEE-4285-A836-7CFFC72E8B14}" type="slidenum">
              <a:rPr lang="en-US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447800"/>
            <a:ext cx="8229600" cy="2667000"/>
          </a:xfrm>
        </p:spPr>
        <p:txBody>
          <a:bodyPr>
            <a:normAutofit/>
          </a:bodyPr>
          <a:lstStyle/>
          <a:p>
            <a:pPr>
              <a:buClrTx/>
              <a:buFont typeface="Arial" charset="0"/>
              <a:buChar char="•"/>
            </a:pPr>
            <a:endParaRPr lang="en-US" altLang="en-US" sz="2000" b="1" smtClean="0">
              <a:latin typeface="Calibri" pitchFamily="34" charset="0"/>
              <a:cs typeface="Times New Roman" pitchFamily="18" charset="0"/>
            </a:endParaRPr>
          </a:p>
          <a:p>
            <a:pPr>
              <a:buClrTx/>
              <a:buSzPct val="100000"/>
              <a:buFont typeface="Georgia" pitchFamily="18" charset="0"/>
              <a:buNone/>
            </a:pPr>
            <a:r>
              <a:rPr dirty="0" smtClean="0"/>
              <a:t>    </a:t>
            </a:r>
            <a:r>
              <a:rPr lang="x-none" altLang="en-US" sz="2000" b="1" smtClean="0">
                <a:solidFill>
                  <a:schemeClr val="tx1"/>
                </a:solidFill>
                <a:latin typeface="Calibri" pitchFamily="34" charset="0"/>
              </a:rPr>
              <a:t>SAI contribution</a:t>
            </a:r>
            <a:r>
              <a:rPr dirty="0" smtClean="0"/>
              <a:t> </a:t>
            </a:r>
            <a:r>
              <a:rPr lang="x-none" altLang="en-US" sz="2000" b="1" smtClean="0">
                <a:solidFill>
                  <a:schemeClr val="tx1"/>
                </a:solidFill>
                <a:latin typeface="Calibri" pitchFamily="34" charset="0"/>
              </a:rPr>
              <a:t>to fight</a:t>
            </a:r>
            <a:r>
              <a:rPr dirty="0" smtClean="0"/>
              <a:t> </a:t>
            </a:r>
            <a:r>
              <a:rPr lang="x-none" altLang="en-US" sz="2000" b="1" smtClean="0">
                <a:solidFill>
                  <a:schemeClr val="tx1"/>
                </a:solidFill>
                <a:latin typeface="Calibri" pitchFamily="34" charset="0"/>
              </a:rPr>
              <a:t>against</a:t>
            </a:r>
            <a:r>
              <a:rPr dirty="0" smtClean="0"/>
              <a:t> </a:t>
            </a:r>
            <a:r>
              <a:rPr lang="x-none" altLang="en-US" sz="2000" b="1" smtClean="0">
                <a:solidFill>
                  <a:schemeClr val="tx1"/>
                </a:solidFill>
                <a:latin typeface="Calibri" pitchFamily="34" charset="0"/>
              </a:rPr>
              <a:t>corruption</a:t>
            </a:r>
          </a:p>
          <a:p>
            <a:pPr>
              <a:buClrTx/>
              <a:buSzPct val="100000"/>
              <a:buFont typeface="Georgia" pitchFamily="18" charset="0"/>
              <a:buNone/>
            </a:pPr>
            <a:endParaRPr lang="en-US" altLang="en-US" sz="200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>
              <a:buClrTx/>
              <a:buSzPct val="100000"/>
              <a:buFont typeface="Wingdings" pitchFamily="2" charset="2"/>
              <a:buChar char="ü"/>
            </a:pPr>
            <a:r>
              <a:rPr lang="x-none" altLang="en-US" sz="2000" smtClean="0">
                <a:solidFill>
                  <a:schemeClr val="tx1"/>
                </a:solidFill>
                <a:latin typeface="Calibri" pitchFamily="34" charset="0"/>
              </a:rPr>
              <a:t> Corruption perception is present in all fields of public sector, and is often connected to public procurement procedures.</a:t>
            </a:r>
          </a:p>
          <a:p>
            <a:pPr>
              <a:buFont typeface="Georgia" pitchFamily="18" charset="0"/>
              <a:buNone/>
            </a:pPr>
            <a:endParaRPr lang="en-US" altLang="en-US" sz="200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Georgia" pitchFamily="18" charset="0"/>
              <a:buNone/>
            </a:pPr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  <a:p>
            <a:endParaRPr lang="en-US" altLang="en-US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73275" y="4419600"/>
            <a:ext cx="492442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88113"/>
            <a:ext cx="1079500" cy="360362"/>
          </a:xfrm>
        </p:spPr>
        <p:txBody>
          <a:bodyPr/>
          <a:lstStyle/>
          <a:p>
            <a:pPr>
              <a:defRPr/>
            </a:pPr>
            <a:fld id="{4C045C89-4881-4415-ABF6-CB4A93B0A1B6}" type="slidenum">
              <a:rPr lang="en-US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6147" name="irc_mi" descr="Резултат слика за krivično delo javne nabavke sli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43000" y="3810000"/>
            <a:ext cx="6934200" cy="2476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1447800" y="1524000"/>
            <a:ext cx="6218238" cy="16312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buFont typeface="Arial" charset="0"/>
              <a:buChar char="•"/>
            </a:pPr>
            <a:endParaRPr lang="en-US" altLang="en-US" sz="2800" dirty="0">
              <a:latin typeface="Calibri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Legislative framework</a:t>
            </a:r>
            <a:endParaRPr lang="en-US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Institutional framework</a:t>
            </a:r>
            <a:endParaRPr lang="en-US" sz="2400" dirty="0">
              <a:latin typeface="Calibri" panose="020F0502020204030204" pitchFamily="34" charset="0"/>
              <a:cs typeface="Times New Roman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en-US" sz="2400" dirty="0">
                <a:latin typeface="Calibri" panose="020F0502020204030204" pitchFamily="34" charset="0"/>
              </a:rPr>
              <a:t>Public procurement audit</a:t>
            </a:r>
            <a:r>
              <a:rPr dirty="0" smtClean="0"/>
              <a:t> </a:t>
            </a:r>
            <a:endParaRPr lang="en-US" altLang="en-US" sz="2400" dirty="0">
              <a:latin typeface="Calibri" pitchFamily="34" charset="0"/>
            </a:endParaRPr>
          </a:p>
        </p:txBody>
      </p:sp>
      <p:pic>
        <p:nvPicPr>
          <p:cNvPr id="6149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41C70150-E140-4E6E-AD58-48F58C0D2888}" type="slidenum">
              <a:rPr lang="en-US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66700" y="1447800"/>
            <a:ext cx="8610600" cy="5029200"/>
          </a:xfrm>
        </p:spPr>
        <p:txBody>
          <a:bodyPr>
            <a:normAutofit lnSpcReduction="10000"/>
          </a:bodyPr>
          <a:lstStyle/>
          <a:p>
            <a:pPr marL="44450" indent="0">
              <a:lnSpc>
                <a:spcPct val="90000"/>
              </a:lnSpc>
              <a:buClrTx/>
              <a:buFont typeface="Georgia" pitchFamily="18" charset="0"/>
              <a:buNone/>
            </a:pPr>
            <a:r>
              <a:rPr lang="sr-Cyrl-C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SAI:</a:t>
            </a:r>
          </a:p>
          <a:p>
            <a:pPr marL="44450" indent="0">
              <a:lnSpc>
                <a:spcPct val="90000"/>
              </a:lnSpc>
              <a:buClrTx/>
              <a:buFont typeface="Georgia" pitchFamily="18" charset="0"/>
              <a:buNone/>
            </a:pPr>
            <a:endParaRPr lang="en-US" altLang="en-US" sz="2000" b="1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90000"/>
              </a:lnSpc>
              <a:buClrTx/>
              <a:buSzPct val="100000"/>
              <a:buFont typeface="Wingdings" pitchFamily="2" charset="2"/>
              <a:buChar char="ü"/>
            </a:pPr>
            <a:r>
              <a:rPr lang="sr-Cyrl-CS" altLang="en-US" sz="2000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Audits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all three phases of public procurements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 (planning, implementation and reporting);</a:t>
            </a:r>
          </a:p>
          <a:p>
            <a:pPr marL="44450" indent="0">
              <a:lnSpc>
                <a:spcPct val="90000"/>
              </a:lnSpc>
              <a:buClrTx/>
              <a:buSzPct val="100000"/>
              <a:buFont typeface="Georgia" pitchFamily="18" charset="0"/>
              <a:buNone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9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 Audits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confidential procurements as well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;</a:t>
            </a:r>
          </a:p>
          <a:p>
            <a:pPr marL="44450" indent="0">
              <a:lnSpc>
                <a:spcPct val="90000"/>
              </a:lnSpc>
              <a:buClrTx/>
              <a:buSzPct val="100000"/>
              <a:buFont typeface="Wingdings" pitchFamily="2" charset="2"/>
              <a:buChar char="ü"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9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Files misdemeanor and criminal charges 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for the detected irregularities;</a:t>
            </a:r>
          </a:p>
          <a:p>
            <a:pPr marL="44450" indent="0">
              <a:lnSpc>
                <a:spcPct val="90000"/>
              </a:lnSpc>
              <a:buClrTx/>
              <a:buSzPct val="100000"/>
              <a:buFont typeface="Wingdings" pitchFamily="2" charset="2"/>
              <a:buChar char="ü"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9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Increases level of transparency and reliability of reporting 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in public procurements;</a:t>
            </a:r>
          </a:p>
          <a:p>
            <a:pPr marL="44450" indent="0">
              <a:lnSpc>
                <a:spcPct val="90000"/>
              </a:lnSpc>
              <a:buClrTx/>
              <a:buSzPct val="100000"/>
              <a:buFont typeface="Wingdings" pitchFamily="2" charset="2"/>
              <a:buChar char="ü"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9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dirty="0" smtClean="0"/>
              <a:t>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Issues recommendations 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and improves operations of public funds beneficiaries in the area of public procurements.</a:t>
            </a:r>
          </a:p>
          <a:p>
            <a:pPr marL="44450" indent="0">
              <a:lnSpc>
                <a:spcPct val="90000"/>
              </a:lnSpc>
            </a:pPr>
            <a:endParaRPr lang="en-US" altLang="en-US" sz="20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458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88113"/>
            <a:ext cx="1079500" cy="360362"/>
          </a:xfrm>
        </p:spPr>
        <p:txBody>
          <a:bodyPr/>
          <a:lstStyle/>
          <a:p>
            <a:pPr>
              <a:defRPr/>
            </a:pPr>
            <a:fld id="{1F3AF5F0-A858-41FB-BEF5-EF8497E0A25A}" type="slidenum">
              <a:rPr lang="en-US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474787"/>
            <a:ext cx="8229600" cy="533401"/>
          </a:xfrm>
        </p:spPr>
        <p:txBody>
          <a:bodyPr rtlCol="0">
            <a:noAutofit/>
          </a:bodyPr>
          <a:lstStyle/>
          <a:p>
            <a:pPr indent="-182880" fontAlgn="auto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lang="x-none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SAI publishes audit reports on the website</a:t>
            </a:r>
            <a:r>
              <a:rPr lang="sr-Cyrl-CS" sz="2000" dirty="0" smtClean="0">
                <a:solidFill>
                  <a:schemeClr val="tx1"/>
                </a:solidFill>
                <a:latin typeface="Corbel" panose="020B0503020204020204" pitchFamily="34" charset="0"/>
              </a:rPr>
              <a:t> –</a:t>
            </a:r>
            <a:r>
              <a:rPr dirty="0" smtClean="0"/>
              <a:t> </a:t>
            </a:r>
            <a:r>
              <a:rPr lang="x-none" sz="2000" b="1" dirty="0" smtClean="0">
                <a:solidFill>
                  <a:schemeClr val="tx1"/>
                </a:solidFill>
                <a:latin typeface="Corbel" panose="020B0503020204020204" pitchFamily="34" charset="0"/>
              </a:rPr>
              <a:t>www.dri.rs </a:t>
            </a:r>
            <a:endParaRPr lang="en-US" sz="2000" b="1" dirty="0" smtClean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indent="-182880" fontAlgn="auto">
              <a:buClrTx/>
              <a:buSzPct val="100000"/>
              <a:buFont typeface="Arial" panose="020B0604020202020204" pitchFamily="34" charset="0"/>
              <a:buChar char="•"/>
              <a:defRPr/>
            </a:pPr>
            <a:endParaRPr lang="en-US" sz="2000" b="1" dirty="0" smtClean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r>
              <a:rPr lang="en-US" dirty="0" smtClean="0"/>
              <a:t>								</a:t>
            </a: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5604" name="Rectangle 1"/>
          <p:cNvSpPr>
            <a:spLocks noChangeArrowheads="1"/>
          </p:cNvSpPr>
          <p:nvPr/>
        </p:nvSpPr>
        <p:spPr bwMode="auto">
          <a:xfrm>
            <a:off x="457200" y="5724525"/>
            <a:ext cx="7391400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445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/>
            <a:r>
              <a:rPr lang="en-US" altLang="en-US" sz="2000" dirty="0" smtClean="0">
                <a:latin typeface="Calibri" pitchFamily="34" charset="0"/>
              </a:rPr>
              <a:t>So far, SAI has published over</a:t>
            </a:r>
            <a:r>
              <a:rPr lang="en-US" altLang="en-US" sz="2000" b="1" dirty="0" smtClean="0">
                <a:latin typeface="Calibri" pitchFamily="34" charset="0"/>
              </a:rPr>
              <a:t> 750 audit reports</a:t>
            </a:r>
            <a:r>
              <a:rPr lang="en-US" altLang="en-US" sz="2000" dirty="0" smtClean="0">
                <a:latin typeface="Calibri" pitchFamily="34" charset="0"/>
              </a:rPr>
              <a:t>, in which more than </a:t>
            </a:r>
            <a:r>
              <a:rPr lang="en-US" altLang="en-US" sz="2000" b="1" dirty="0" smtClean="0">
                <a:latin typeface="Calibri" pitchFamily="34" charset="0"/>
              </a:rPr>
              <a:t>7.500 recommendations</a:t>
            </a:r>
            <a:r>
              <a:rPr lang="en-US" altLang="en-US" sz="2000" dirty="0" smtClean="0">
                <a:latin typeface="Calibri" pitchFamily="34" charset="0"/>
              </a:rPr>
              <a:t> were issued, out of which large number pertains to public procurements.</a:t>
            </a:r>
            <a:endParaRPr lang="en-US" altLang="en-US" sz="2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560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1828800"/>
            <a:ext cx="7924800" cy="3733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88113"/>
            <a:ext cx="1079500" cy="360362"/>
          </a:xfrm>
        </p:spPr>
        <p:txBody>
          <a:bodyPr/>
          <a:lstStyle/>
          <a:p>
            <a:pPr>
              <a:defRPr/>
            </a:pPr>
            <a:fld id="{B48292AD-3EB3-4629-AF2D-6277F90EE7DD}" type="slidenum">
              <a:rPr lang="en-US"/>
              <a:pPr>
                <a:defRPr/>
              </a:pPr>
              <a:t>22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876800"/>
          </a:xfrm>
        </p:spPr>
        <p:txBody>
          <a:bodyPr rtlCol="0">
            <a:noAutofit/>
          </a:bodyPr>
          <a:lstStyle/>
          <a:p>
            <a:pPr indent="-182880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ü"/>
              <a:defRPr/>
            </a:pPr>
            <a:endParaRPr lang="en-US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975" indent="-134938" fontAlgn="auto">
              <a:buClrTx/>
              <a:buSzPct val="100000"/>
              <a:buFont typeface="Arial" panose="020B0604020202020204" pitchFamily="34" charset="0"/>
              <a:buChar char="•"/>
              <a:defRPr/>
            </a:pPr>
            <a:r>
              <a:rPr dirty="0" smtClean="0"/>
              <a:t> </a:t>
            </a:r>
            <a:r>
              <a:rPr lang="x-none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Reports on:</a:t>
            </a:r>
            <a:endParaRPr lang="en-US" sz="2000" b="1" dirty="0" smtClean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822960" lvl="2" indent="-182880" fontAlgn="auto">
              <a:buClrTx/>
              <a:buSzPct val="100000"/>
              <a:buFont typeface="Wingdings" panose="05000000000000000000" pitchFamily="2" charset="2"/>
              <a:buChar char="ü"/>
              <a:defRPr/>
            </a:pPr>
            <a:r>
              <a:rPr dirty="0" smtClean="0"/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number of recommendations,</a:t>
            </a:r>
          </a:p>
          <a:p>
            <a:pPr marL="822960" lvl="2" indent="-182880" fontAlgn="auto">
              <a:buClrTx/>
              <a:buSzPct val="100000"/>
              <a:buFont typeface="Wingdings" panose="05000000000000000000" pitchFamily="2" charset="2"/>
              <a:buChar char="ü"/>
              <a:defRPr/>
            </a:pPr>
            <a:r>
              <a:rPr dirty="0" smtClean="0"/>
              <a:t> 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number of filed:</a:t>
            </a:r>
          </a:p>
          <a:p>
            <a:pPr marL="640080" lvl="2" indent="0" fontAlgn="auto">
              <a:buClrTx/>
              <a:buSzPct val="100000"/>
              <a:buFont typeface="Georgia" pitchFamily="18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	</a:t>
            </a:r>
            <a:r>
              <a:rPr lang="x-none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requests for initiating misdemeanor procedures,</a:t>
            </a: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x-none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economic offense charges,</a:t>
            </a: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	</a:t>
            </a:r>
            <a:r>
              <a:rPr lang="x-none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-  criminal charges</a:t>
            </a:r>
            <a:r>
              <a:rPr lang="en-U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.</a:t>
            </a: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266700" lvl="5" indent="0">
              <a:buClrTx/>
              <a:buSzPct val="100000"/>
              <a:buFont typeface="Georgia" pitchFamily="18" charset="0"/>
              <a:buNone/>
              <a:defRPr/>
            </a:pPr>
            <a:r>
              <a:rPr lang="sr-Cyrl-C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So far, close to </a:t>
            </a:r>
            <a:r>
              <a:rPr lang="sr-Cyrl-C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400 requests</a:t>
            </a:r>
            <a:r>
              <a:rPr lang="sr-Cyrl-C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for initiating misdemeanor procedures were filed, in the field of public procurements, and</a:t>
            </a:r>
            <a:r>
              <a:rPr lang="sr-Cyrl-CS" sz="2000" b="1" dirty="0" smtClean="0">
                <a:solidFill>
                  <a:schemeClr val="tx1"/>
                </a:solidFill>
                <a:latin typeface="Calibri" panose="020F0502020204030204" pitchFamily="34" charset="0"/>
              </a:rPr>
              <a:t> 22 information to prosecutor's offices</a:t>
            </a:r>
            <a:r>
              <a:rPr lang="sr-Cyrl-CS" sz="2000" dirty="0" smtClean="0">
                <a:solidFill>
                  <a:schemeClr val="tx1"/>
                </a:solidFill>
                <a:latin typeface="Calibri" panose="020F0502020204030204" pitchFamily="34" charset="0"/>
              </a:rPr>
              <a:t> regarding irregularities that may have characteristics of criminal offense.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r>
              <a:rPr lang="en-US" dirty="0" smtClean="0"/>
              <a:t>								</a:t>
            </a: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  <a:p>
            <a:pPr marL="1481328" lvl="5" indent="0">
              <a:buClrTx/>
              <a:buSzPct val="100000"/>
              <a:buFont typeface="Georgia" pitchFamily="18" charset="0"/>
              <a:buNone/>
              <a:defRPr/>
            </a:pPr>
            <a:endParaRPr lang="en-US" sz="2000" dirty="0" smtClean="0">
              <a:solidFill>
                <a:schemeClr val="tx1"/>
              </a:solidFill>
              <a:latin typeface="Corbel" panose="020B0503020204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92936C34-DF84-4EA4-896C-E63914A3121D}" type="slidenum">
              <a:rPr lang="en-US"/>
              <a:pPr>
                <a:defRPr/>
              </a:pPr>
              <a:t>23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295400"/>
            <a:ext cx="8229600" cy="3810000"/>
          </a:xfrm>
        </p:spPr>
        <p:txBody>
          <a:bodyPr>
            <a:normAutofit/>
          </a:bodyPr>
          <a:lstStyle/>
          <a:p>
            <a:pPr marL="44450" indent="0">
              <a:lnSpc>
                <a:spcPct val="80000"/>
              </a:lnSpc>
              <a:buClrTx/>
              <a:buSzPct val="100000"/>
              <a:buFont typeface="Georgia" pitchFamily="18" charset="0"/>
              <a:buNone/>
            </a:pPr>
            <a:endParaRPr lang="en-US" altLang="en-US" sz="800" b="1" dirty="0" smtClean="0"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80000"/>
              </a:lnSpc>
              <a:buClrTx/>
              <a:buSzPct val="100000"/>
              <a:buFont typeface="Georgia" pitchFamily="18" charset="0"/>
              <a:buNone/>
            </a:pPr>
            <a:r>
              <a:rPr lang="en-US" altLang="en-US" sz="1900" b="1" dirty="0" smtClean="0">
                <a:solidFill>
                  <a:schemeClr val="tx1"/>
                </a:solidFill>
                <a:latin typeface="Calibri" pitchFamily="34" charset="0"/>
              </a:rPr>
              <a:t>SAI issues recommendations for changes of  laws </a:t>
            </a:r>
            <a:r>
              <a:rPr lang="en-US" altLang="en-US" sz="1900" dirty="0" smtClean="0">
                <a:solidFill>
                  <a:schemeClr val="tx1"/>
                </a:solidFill>
                <a:latin typeface="Calibri" pitchFamily="34" charset="0"/>
              </a:rPr>
              <a:t>based on information it collected during the public procurement audit process, which produce or may produce negative consequences:</a:t>
            </a:r>
          </a:p>
          <a:p>
            <a:pPr marL="44450" indent="0">
              <a:lnSpc>
                <a:spcPct val="80000"/>
              </a:lnSpc>
              <a:buClrTx/>
              <a:buSzPct val="100000"/>
              <a:buFont typeface="Georgia" pitchFamily="18" charset="0"/>
              <a:buNone/>
            </a:pPr>
            <a:endParaRPr lang="en-US" altLang="en-US" sz="19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altLang="en-US" sz="1900" dirty="0" smtClean="0">
                <a:solidFill>
                  <a:schemeClr val="tx1"/>
                </a:solidFill>
                <a:latin typeface="Calibri" pitchFamily="34" charset="0"/>
              </a:rPr>
              <a:t>     Centralized public procurements have been introduced;</a:t>
            </a:r>
          </a:p>
          <a:p>
            <a:pPr marL="44450" indent="0">
              <a:lnSpc>
                <a:spcPct val="80000"/>
              </a:lnSpc>
              <a:buClrTx/>
              <a:buSzPct val="100000"/>
              <a:buFont typeface="Georgia" pitchFamily="18" charset="0"/>
              <a:buNone/>
            </a:pPr>
            <a:endParaRPr lang="en-US" altLang="en-US" sz="19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altLang="en-US" sz="1900" dirty="0" smtClean="0">
                <a:solidFill>
                  <a:schemeClr val="tx1"/>
                </a:solidFill>
                <a:latin typeface="Calibri" pitchFamily="34" charset="0"/>
              </a:rPr>
              <a:t>     Public Procurement Law was amended, in part of prescribing misdemeanor offenses and</a:t>
            </a:r>
            <a:r>
              <a:rPr lang="en-US" altLang="en-US" sz="1900" b="1" dirty="0" smtClean="0">
                <a:solidFill>
                  <a:schemeClr val="tx1"/>
                </a:solidFill>
                <a:latin typeface="Calibri" pitchFamily="34" charset="0"/>
              </a:rPr>
              <a:t> statute of limitations</a:t>
            </a:r>
            <a:r>
              <a:rPr lang="en-US" altLang="en-US" sz="1900" dirty="0" smtClean="0">
                <a:solidFill>
                  <a:schemeClr val="tx1"/>
                </a:solidFill>
                <a:latin typeface="Calibri" pitchFamily="34" charset="0"/>
              </a:rPr>
              <a:t> period was prolonged, which reduces the risk of statute of limitations of filed requests; </a:t>
            </a:r>
          </a:p>
          <a:p>
            <a:pPr marL="44450" indent="0">
              <a:lnSpc>
                <a:spcPct val="80000"/>
              </a:lnSpc>
              <a:buClrTx/>
              <a:buSzPct val="100000"/>
              <a:buFont typeface="Arial" charset="0"/>
              <a:buChar char="•"/>
            </a:pPr>
            <a:endParaRPr lang="en-US" altLang="en-US" sz="19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80000"/>
              </a:lnSpc>
              <a:buClrTx/>
              <a:buSzPct val="100000"/>
              <a:buFont typeface="Wingdings" pitchFamily="2" charset="2"/>
              <a:buChar char="ü"/>
            </a:pPr>
            <a:r>
              <a:rPr lang="en-US" altLang="en-US" sz="1900" dirty="0" smtClean="0">
                <a:solidFill>
                  <a:schemeClr val="tx1"/>
                </a:solidFill>
                <a:latin typeface="Calibri" pitchFamily="34" charset="0"/>
              </a:rPr>
              <a:t>     </a:t>
            </a:r>
            <a:r>
              <a:rPr lang="en-US" altLang="en-US" sz="1900" b="1" dirty="0" smtClean="0">
                <a:solidFill>
                  <a:schemeClr val="tx1"/>
                </a:solidFill>
                <a:latin typeface="Calibri" pitchFamily="34" charset="0"/>
              </a:rPr>
              <a:t>Criminal Code introduced criminal offense</a:t>
            </a:r>
            <a:r>
              <a:rPr lang="en-US" altLang="en-US" sz="1900" dirty="0" smtClean="0">
                <a:solidFill>
                  <a:schemeClr val="tx1"/>
                </a:solidFill>
                <a:latin typeface="Calibri" pitchFamily="34" charset="0"/>
              </a:rPr>
              <a:t> - Abuses regarding public procurements.</a:t>
            </a:r>
          </a:p>
          <a:p>
            <a:pPr marL="44450" indent="0">
              <a:lnSpc>
                <a:spcPct val="80000"/>
              </a:lnSpc>
              <a:buClrTx/>
              <a:buSzPct val="100000"/>
              <a:buFont typeface="Georgia" pitchFamily="18" charset="0"/>
              <a:buNone/>
            </a:pPr>
            <a:endParaRPr lang="en-US" altLang="en-US" dirty="0" smtClean="0">
              <a:latin typeface="Calibri" pitchFamily="34" charset="0"/>
              <a:cs typeface="Times New Roman" pitchFamily="18" charset="0"/>
            </a:endParaRPr>
          </a:p>
          <a:p>
            <a:pPr marL="44450" indent="0">
              <a:lnSpc>
                <a:spcPct val="80000"/>
              </a:lnSpc>
            </a:pPr>
            <a:endParaRPr lang="en-US" altLang="en-US" sz="33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" name="Picture 2" descr="Rezultat slika za korupcija slike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876800" y="5105400"/>
            <a:ext cx="3657600" cy="1371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7653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A76FBDAC-B497-445E-97FA-21EF66BFFAA3}" type="slidenum">
              <a:rPr lang="en-US"/>
              <a:pPr>
                <a:defRPr/>
              </a:pPr>
              <a:t>24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371600"/>
            <a:ext cx="8229600" cy="4953000"/>
          </a:xfrm>
        </p:spPr>
        <p:txBody>
          <a:bodyPr>
            <a:noAutofit/>
          </a:bodyPr>
          <a:lstStyle/>
          <a:p>
            <a:pPr>
              <a:buFont typeface="Arial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According to the data for the period 2011-2015, there is a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tendency of reducing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 both absolute amount and % of participation of the irregularities in public procurement procedures. </a:t>
            </a:r>
          </a:p>
          <a:p>
            <a:pPr>
              <a:buClrTx/>
              <a:buSzPct val="100000"/>
              <a:buFont typeface="Arial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It was particularly reduced in the area of concluding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 contracts without implementation of </a:t>
            </a:r>
            <a:r>
              <a:rPr lang="en-US" altLang="en-US" sz="2000" dirty="0">
                <a:solidFill>
                  <a:schemeClr val="tx1"/>
                </a:solidFill>
                <a:latin typeface="Calibri" pitchFamily="34" charset="0"/>
              </a:rPr>
              <a:t>public procurement </a:t>
            </a:r>
            <a:r>
              <a:rPr lang="en-US" altLang="en-US" sz="2000">
                <a:solidFill>
                  <a:schemeClr val="tx1"/>
                </a:solidFill>
                <a:latin typeface="Calibri" pitchFamily="34" charset="0"/>
              </a:rPr>
              <a:t>procedure </a:t>
            </a:r>
            <a:r>
              <a:rPr lang="en-US" altLang="en-US" sz="200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endParaRPr lang="en-US" alt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ClrTx/>
              <a:buSzPct val="100000"/>
              <a:buFont typeface="Arial" charset="0"/>
              <a:buChar char="•"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</a:endParaRPr>
          </a:p>
          <a:p>
            <a:pPr>
              <a:buClrTx/>
              <a:buSzPct val="100000"/>
              <a:buFont typeface="Arial" charset="0"/>
              <a:buChar char="•"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Reduction of the amount of irregularities is noticed particularly in the area of planning, application of appropriate procedures and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implementation of negotiated procedure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 with/without public invitation.</a:t>
            </a:r>
          </a:p>
          <a:p>
            <a:pPr>
              <a:buClrTx/>
              <a:buSzPct val="100000"/>
              <a:buFont typeface="Georgia" pitchFamily="18" charset="0"/>
              <a:buNone/>
            </a:pPr>
            <a:r>
              <a:rPr lang="en-US" dirty="0" smtClean="0"/>
              <a:t> </a:t>
            </a: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D9B3B5B6-C32D-42B4-9437-CA825F720718}" type="slidenum">
              <a:rPr lang="en-US"/>
              <a:pPr>
                <a:defRPr/>
              </a:pPr>
              <a:t>25</a:t>
            </a:fld>
            <a:endParaRPr lang="en-US" dirty="0"/>
          </a:p>
        </p:txBody>
      </p:sp>
      <p:sp>
        <p:nvSpPr>
          <p:cNvPr id="29699" name="Content Placeholder 2"/>
          <p:cNvSpPr>
            <a:spLocks noGrp="1"/>
          </p:cNvSpPr>
          <p:nvPr>
            <p:ph sz="quarter" idx="13"/>
          </p:nvPr>
        </p:nvSpPr>
        <p:spPr>
          <a:xfrm>
            <a:off x="457200" y="1600200"/>
            <a:ext cx="8229600" cy="2057400"/>
          </a:xfrm>
        </p:spPr>
        <p:txBody>
          <a:bodyPr/>
          <a:lstStyle/>
          <a:p>
            <a:pPr marL="44450" indent="0">
              <a:buClrTx/>
              <a:buSzPct val="100000"/>
              <a:buFont typeface="Georgia" pitchFamily="18" charset="0"/>
              <a:buNone/>
            </a:pPr>
            <a:endParaRPr lang="en-US" altLang="en-US" sz="2000" dirty="0" smtClean="0">
              <a:latin typeface="Calibri" pitchFamily="34" charset="0"/>
            </a:endParaRPr>
          </a:p>
          <a:p>
            <a:pPr marL="44450" indent="0">
              <a:buClrTx/>
              <a:buSzPct val="100000"/>
              <a:buFont typeface="Georgia" pitchFamily="18" charset="0"/>
              <a:buNone/>
            </a:pP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Observed per auditees, significant participation of irregularities in overall audited amount of public procurements is detected with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local authorities' budgets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 (32%) and </a:t>
            </a:r>
            <a:r>
              <a:rPr lang="en-US" altLang="en-US" sz="2000" b="1" dirty="0" smtClean="0">
                <a:solidFill>
                  <a:schemeClr val="tx1"/>
                </a:solidFill>
                <a:latin typeface="Calibri" pitchFamily="34" charset="0"/>
              </a:rPr>
              <a:t>public enterprises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 (23%).  </a:t>
            </a:r>
          </a:p>
          <a:p>
            <a:pPr marL="44450" indent="0">
              <a:buClrTx/>
              <a:buSzPct val="100000"/>
              <a:buFont typeface="Georgia" pitchFamily="18" charset="0"/>
              <a:buNone/>
            </a:pPr>
            <a:endParaRPr lang="en-US" altLang="en-US" sz="2000" dirty="0" smtClean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2970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46288" y="3810000"/>
            <a:ext cx="4886325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252412" y="2570162"/>
            <a:ext cx="2895600" cy="2286001"/>
          </a:xfrm>
        </p:spPr>
        <p:txBody>
          <a:bodyPr/>
          <a:lstStyle/>
          <a:p>
            <a:pPr marL="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x-none" sz="2800" dirty="0">
                <a:effectLst>
                  <a:reflection blurRad="6350" stA="0" dir="5400000" sy="-100000" algn="bl" rotWithShape="0"/>
                </a:effectLst>
                <a:latin typeface="Calibri" panose="020F0502020204030204" pitchFamily="34" charset="0"/>
              </a:rPr>
              <a:t>Thank you for you attention!</a:t>
            </a:r>
            <a:r>
              <a:t/>
            </a:r>
            <a:br/>
            <a:r>
              <a:t/>
            </a:r>
            <a:br/>
            <a:r>
              <a:rPr lang="x-none" altLang="en-US" sz="2800" dirty="0">
                <a:effectLst>
                  <a:reflection blurRad="6350" stA="0" dir="5400000" sy="-100000" algn="bl" rotWithShape="0"/>
                </a:effectLst>
                <a:latin typeface="Calibri" panose="020F0502020204030204" pitchFamily="34" charset="0"/>
              </a:rPr>
              <a:t>Visit us at www.dri.rs </a:t>
            </a:r>
            <a:r>
              <a:t/>
            </a:r>
            <a:br/>
            <a:r>
              <a:t/>
            </a:r>
            <a:br/>
            <a:endParaRPr lang="en-US" sz="28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6A627B06-25DC-49C0-B770-28D200C3FC5C}" type="slidenum">
              <a:rPr lang="en-US"/>
              <a:pPr>
                <a:defRPr/>
              </a:pPr>
              <a:t>26</a:t>
            </a:fld>
            <a:endParaRPr lang="en-US" dirty="0"/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725" name="Group 7"/>
          <p:cNvGrpSpPr>
            <a:grpSpLocks/>
          </p:cNvGrpSpPr>
          <p:nvPr/>
        </p:nvGrpSpPr>
        <p:grpSpPr bwMode="auto">
          <a:xfrm>
            <a:off x="3429000" y="1371600"/>
            <a:ext cx="5562600" cy="5334000"/>
            <a:chOff x="3048000" y="1219200"/>
            <a:chExt cx="6096000" cy="5214989"/>
          </a:xfrm>
        </p:grpSpPr>
        <p:pic>
          <p:nvPicPr>
            <p:cNvPr id="9" name="Picture 8" descr="C:\Users\zstepanovic\Desktop\42752a7ee5a72e6d0ac02b1143974a98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048000" y="1219200"/>
              <a:ext cx="6096000" cy="521498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0727" name="Picture 9" descr="C:\Users\zstepanovic\Desktop\Untitled.p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 rot="-1236746">
              <a:off x="6185996" y="4813213"/>
              <a:ext cx="424355" cy="618281"/>
            </a:xfrm>
            <a:prstGeom prst="rect">
              <a:avLst/>
            </a:prstGeom>
            <a:noFill/>
            <a:ln w="9525">
              <a:solidFill>
                <a:schemeClr val="bg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F6314CBB-2122-4545-9340-A4394828D3B6}" type="slidenum">
              <a:rPr lang="en-US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975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Legislative Framework of Public Procurements</a:t>
            </a:r>
            <a:endParaRPr lang="en-US" altLang="en-US" sz="2800" dirty="0" smtClean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381000" y="1979613"/>
            <a:ext cx="4724400" cy="4344987"/>
          </a:xfrm>
        </p:spPr>
        <p:txBody>
          <a:bodyPr rtlCol="0">
            <a:normAutofit lnSpcReduction="10000"/>
          </a:bodyPr>
          <a:lstStyle/>
          <a:p>
            <a:pPr marL="45720" indent="0">
              <a:buClrTx/>
              <a:buSzPct val="100000"/>
              <a:buNone/>
            </a:pPr>
            <a:r>
              <a:rPr lang="en-US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Public Procurement Law (PPL)</a:t>
            </a:r>
          </a:p>
          <a:p>
            <a:pPr marL="45720" indent="0" algn="just">
              <a:buClrTx/>
              <a:buSzPct val="100000"/>
              <a:buNone/>
            </a:pPr>
            <a:endParaRPr lang="en-US" sz="20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First PPL</a:t>
            </a:r>
            <a:r>
              <a:rPr dirty="0" smtClean="0"/>
              <a:t> </a:t>
            </a:r>
            <a:r>
              <a:rPr lang="x-none" sz="2000" dirty="0">
                <a:solidFill>
                  <a:schemeClr val="tx1"/>
                </a:solidFill>
                <a:latin typeface="Calibri" panose="020F0502020204030204" pitchFamily="34" charset="0"/>
              </a:rPr>
              <a:t>- 2002;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Second PPL</a:t>
            </a:r>
            <a:r>
              <a:rPr dirty="0" smtClean="0"/>
              <a:t> </a:t>
            </a:r>
            <a:r>
              <a:rPr lang="x-none" sz="2000" dirty="0">
                <a:solidFill>
                  <a:schemeClr val="tx1"/>
                </a:solidFill>
                <a:latin typeface="Calibri" panose="020F0502020204030204" pitchFamily="34" charset="0"/>
              </a:rPr>
              <a:t>- 2008;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Third PPL - 2012.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" indent="0" algn="just">
              <a:buClrTx/>
              <a:buSzPct val="100000"/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lvl="1" algn="just">
              <a:buClrTx/>
              <a:buSzPct val="100000"/>
              <a:buFont typeface="Wingdings" pitchFamily="2" charset="2"/>
              <a:buChar char="ü"/>
            </a:pPr>
            <a:r>
              <a:rPr lang="en-US" dirty="0">
                <a:solidFill>
                  <a:schemeClr val="tx1"/>
                </a:solidFill>
                <a:latin typeface="Calibri" panose="020F0502020204030204" pitchFamily="34" charset="0"/>
              </a:rPr>
              <a:t>Two changes and amendment to the third PPL:</a:t>
            </a:r>
          </a:p>
          <a:p>
            <a:pPr marL="109728" indent="0" algn="just">
              <a:buClrTx/>
              <a:buSzPct val="100000"/>
              <a:buNone/>
            </a:pP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  <a:buSzPct val="100000"/>
              <a:buNone/>
            </a:pPr>
            <a:r>
              <a:rPr lang="sr-Cyrl-CS" sz="2000" dirty="0">
                <a:solidFill>
                  <a:schemeClr val="tx1"/>
                </a:solidFill>
                <a:latin typeface="Calibri" panose="020F0502020204030204" pitchFamily="34" charset="0"/>
              </a:rPr>
              <a:t>  1) </a:t>
            </a:r>
            <a:r>
              <a:rPr dirty="0" smtClean="0"/>
              <a:t> 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12</a:t>
            </a:r>
            <a:r>
              <a:rPr lang="en-US" sz="20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en-US" sz="2000" dirty="0">
                <a:solidFill>
                  <a:schemeClr val="tx1"/>
                </a:solidFill>
                <a:latin typeface="Calibri" panose="020F0502020204030204" pitchFamily="34" charset="0"/>
              </a:rPr>
              <a:t> February 2015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buClrTx/>
              <a:buSzPct val="100000"/>
              <a:buNone/>
            </a:pPr>
            <a:r>
              <a:rPr lang="sr-Cyrl-CS" sz="2000" dirty="0">
                <a:solidFill>
                  <a:schemeClr val="tx1"/>
                </a:solidFill>
                <a:latin typeface="Calibri" panose="020F0502020204030204" pitchFamily="34" charset="0"/>
              </a:rPr>
              <a:t>  2)  12</a:t>
            </a:r>
            <a:r>
              <a:rPr lang="en-US" sz="2000" baseline="30000" dirty="0">
                <a:solidFill>
                  <a:schemeClr val="tx1"/>
                </a:solidFill>
                <a:latin typeface="Calibri" panose="020F0502020204030204" pitchFamily="34" charset="0"/>
              </a:rPr>
              <a:t>th</a:t>
            </a:r>
            <a:r>
              <a:rPr lang="sr-Cyrl-CS" sz="2000" dirty="0">
                <a:solidFill>
                  <a:schemeClr val="tx1"/>
                </a:solidFill>
                <a:latin typeface="Calibri" panose="020F0502020204030204" pitchFamily="34" charset="0"/>
              </a:rPr>
              <a:t> August 2015</a:t>
            </a:r>
            <a:endParaRPr lang="en-US" sz="2000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082800"/>
            <a:ext cx="2895600" cy="3817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53279101-FF03-4D5E-9268-AE6A34513963}" type="slidenum">
              <a:rPr lang="en-US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525" y="1219200"/>
            <a:ext cx="9144000" cy="53975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None/>
            </a:pPr>
            <a:r>
              <a:rPr lang="en-US" sz="2800" dirty="0">
                <a:solidFill>
                  <a:schemeClr val="tx1"/>
                </a:solidFill>
                <a:effectLst/>
                <a:latin typeface="Calibri" panose="020F0502020204030204" pitchFamily="34" charset="0"/>
              </a:rPr>
              <a:t>International Sources</a:t>
            </a:r>
            <a:endParaRPr lang="en-US" altLang="en-US" sz="2800" dirty="0" smtClean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76200" y="1905000"/>
            <a:ext cx="6400800" cy="4648200"/>
          </a:xfrm>
        </p:spPr>
        <p:txBody>
          <a:bodyPr>
            <a:noAutofit/>
          </a:bodyPr>
          <a:lstStyle/>
          <a:p>
            <a:pPr marL="457200" indent="-342900" algn="ctr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x-non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Stabilization and Association Aggreement</a:t>
            </a:r>
            <a:r>
              <a:rPr dirty="0" smtClean="0"/>
              <a:t> </a:t>
            </a:r>
            <a:r>
              <a:rPr lang="x-none" altLang="x-none" sz="2000" b="1" dirty="0">
                <a:solidFill>
                  <a:schemeClr val="tx1"/>
                </a:solidFill>
                <a:latin typeface="Calibri" panose="020F0502020204030204" pitchFamily="34" charset="0"/>
              </a:rPr>
              <a:t>(2008)</a:t>
            </a:r>
            <a:endParaRPr lang="en-US" altLang="x-none" sz="2000" b="1" dirty="0">
              <a:solidFill>
                <a:schemeClr val="tx1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342900" algn="just">
              <a:buClrTx/>
              <a:buSzPct val="100000"/>
              <a:buFont typeface="Arial" panose="020B0604020202020204" pitchFamily="34" charset="0"/>
              <a:buChar char="•"/>
            </a:pPr>
            <a:r>
              <a:rPr lang="en-US" altLang="x-none" sz="2000" b="1" u="sng" dirty="0">
                <a:solidFill>
                  <a:schemeClr val="tx1"/>
                </a:solidFill>
                <a:latin typeface="Calibri" panose="020F0502020204030204" pitchFamily="34" charset="0"/>
              </a:rPr>
              <a:t>New EU Directives:</a:t>
            </a:r>
          </a:p>
          <a:p>
            <a:pPr marL="777240" lvl="1" indent="-342900"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2014/24/EU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  (classical sector – public sector), </a:t>
            </a:r>
          </a:p>
          <a:p>
            <a:pPr marL="777240" lvl="1" indent="-342900"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2014/25/EU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 (special sector – communal services)</a:t>
            </a:r>
          </a:p>
          <a:p>
            <a:pPr marL="777240" lvl="1" indent="-342900" algn="just">
              <a:buClrTx/>
              <a:buSzPct val="100000"/>
              <a:buFont typeface="Wingdings" panose="05000000000000000000" pitchFamily="2" charset="2"/>
              <a:buChar char="ü"/>
            </a:pPr>
            <a:r>
              <a:rPr lang="ru-RU" u="sng" dirty="0">
                <a:solidFill>
                  <a:schemeClr val="tx1"/>
                </a:solidFill>
                <a:latin typeface="Calibri" panose="020F0502020204030204" pitchFamily="34" charset="0"/>
              </a:rPr>
              <a:t>2014/23/ EU</a:t>
            </a:r>
            <a:r>
              <a:rPr lang="ru-RU" dirty="0">
                <a:solidFill>
                  <a:schemeClr val="tx1"/>
                </a:solidFill>
                <a:latin typeface="Calibri" panose="020F0502020204030204" pitchFamily="34" charset="0"/>
              </a:rPr>
              <a:t>  (concessions) </a:t>
            </a:r>
          </a:p>
          <a:p>
            <a:pPr marL="457200" indent="-342900" algn="just">
              <a:buClrTx/>
              <a:buSzPct val="100000"/>
              <a:buFont typeface="Georgia" pitchFamily="18" charset="0"/>
              <a:buNone/>
            </a:pPr>
            <a:r>
              <a:rPr lang="ru-RU" altLang="en-US" sz="2000" baseline="30000" dirty="0" smtClean="0">
                <a:solidFill>
                  <a:schemeClr val="tx1"/>
                </a:solidFill>
                <a:latin typeface="Calibri" pitchFamily="34" charset="0"/>
              </a:rPr>
              <a:t>*</a:t>
            </a:r>
            <a:r>
              <a:rPr dirty="0" smtClean="0"/>
              <a:t>  </a:t>
            </a:r>
            <a:r>
              <a:rPr lang="ru-RU" altLang="en-US" sz="2000" dirty="0" smtClean="0">
                <a:solidFill>
                  <a:schemeClr val="tx1"/>
                </a:solidFill>
                <a:latin typeface="Calibri" pitchFamily="34" charset="0"/>
              </a:rPr>
              <a:t>Came into effect on 17th April 2014</a:t>
            </a:r>
            <a:r>
              <a:rPr lang="en-US" altLang="en-US" sz="2000" dirty="0" smtClean="0">
                <a:solidFill>
                  <a:schemeClr val="tx1"/>
                </a:solidFill>
                <a:latin typeface="Calibri" pitchFamily="34" charset="0"/>
              </a:rPr>
              <a:t>.</a:t>
            </a:r>
            <a:r>
              <a:rPr lang="ru-RU" altLang="en-US" sz="2000" dirty="0" smtClean="0">
                <a:solidFill>
                  <a:schemeClr val="tx1"/>
                </a:solidFill>
                <a:latin typeface="Calibri" pitchFamily="34" charset="0"/>
              </a:rPr>
              <a:t> Deadline for harmonization of EU Member States was 17th April 2016, except for e-procurements (17th Oct. 2018)</a:t>
            </a:r>
          </a:p>
          <a:p>
            <a:pPr marL="457200" indent="-342900" algn="just">
              <a:buClrTx/>
              <a:buSzPct val="100000"/>
              <a:buFont typeface="Arial" charset="0"/>
              <a:buChar char="•"/>
            </a:pPr>
            <a:r>
              <a:rPr lang="x-none" altLang="en-US" sz="2000" b="1" u="sng" dirty="0" smtClean="0">
                <a:solidFill>
                  <a:schemeClr val="tx1"/>
                </a:solidFill>
                <a:latin typeface="Calibri" pitchFamily="34" charset="0"/>
              </a:rPr>
              <a:t>EU Directives:</a:t>
            </a:r>
          </a:p>
          <a:p>
            <a:pPr marL="776288" lvl="1" indent="-342900" algn="just">
              <a:buClrTx/>
              <a:buSzPct val="100000"/>
              <a:buFont typeface="Wingdings" pitchFamily="2" charset="2"/>
              <a:buChar char="ü"/>
            </a:pPr>
            <a:r>
              <a:rPr lang="hr-BA" altLang="en-US" u="sng" dirty="0" smtClean="0">
                <a:solidFill>
                  <a:schemeClr val="tx1"/>
                </a:solidFill>
                <a:latin typeface="Calibri" pitchFamily="34" charset="0"/>
              </a:rPr>
              <a:t>2009/81/EZ </a:t>
            </a:r>
            <a:r>
              <a:rPr dirty="0" smtClean="0"/>
              <a:t>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(defense</a:t>
            </a:r>
            <a:r>
              <a:rPr dirty="0" smtClean="0"/>
              <a:t>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and</a:t>
            </a:r>
            <a:r>
              <a:rPr dirty="0" smtClean="0"/>
              <a:t>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security)</a:t>
            </a: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76288" lvl="1" indent="-342900" algn="just">
              <a:buClrTx/>
              <a:buSzPct val="100000"/>
              <a:buFont typeface="Wingdings" pitchFamily="2" charset="2"/>
              <a:buChar char="ü"/>
            </a:pPr>
            <a:r>
              <a:rPr lang="en-US" altLang="en-US" u="sng" dirty="0" smtClean="0">
                <a:solidFill>
                  <a:schemeClr val="tx1"/>
                </a:solidFill>
                <a:latin typeface="Calibri" pitchFamily="34" charset="0"/>
              </a:rPr>
              <a:t>2007/66/EZ</a:t>
            </a:r>
            <a:r>
              <a:rPr dirty="0" smtClean="0"/>
              <a:t> 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(protection</a:t>
            </a:r>
            <a:r>
              <a:rPr dirty="0" smtClean="0"/>
              <a:t> 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of rights)</a:t>
            </a:r>
            <a:endParaRPr lang="en-US" altLang="en-US" b="1" u="sng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342900" algn="just">
              <a:buFont typeface="Georgia" pitchFamily="18" charset="0"/>
              <a:buNone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342900" algn="just">
              <a:buFont typeface="Georgia" pitchFamily="18" charset="0"/>
              <a:buNone/>
            </a:pPr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342900" algn="just"/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457200" indent="-342900"/>
            <a:endParaRPr lang="en-US" altLang="en-US" sz="2000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8197" name="Picture 9" descr="Резултат слика за uprava za javne nabavke slik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629400" y="2057400"/>
            <a:ext cx="23622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Slide Number Placeholder 3"/>
          <p:cNvSpPr txBox="1">
            <a:spLocks/>
          </p:cNvSpPr>
          <p:nvPr/>
        </p:nvSpPr>
        <p:spPr bwMode="auto">
          <a:xfrm>
            <a:off x="8064500" y="6497638"/>
            <a:ext cx="1079500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200">
                <a:solidFill>
                  <a:srgbClr val="404040"/>
                </a:solidFill>
                <a:latin typeface="Trebuchet MS" pitchFamily="34" charset="0"/>
              </a:defRPr>
            </a:lvl1pPr>
            <a:lvl2pPr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2000">
                <a:solidFill>
                  <a:srgbClr val="404040"/>
                </a:solidFill>
                <a:latin typeface="Trebuchet MS" pitchFamily="34" charset="0"/>
              </a:defRPr>
            </a:lvl2pPr>
            <a:lvl3pPr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>
                <a:solidFill>
                  <a:srgbClr val="404040"/>
                </a:solidFill>
                <a:latin typeface="Trebuchet MS" pitchFamily="34" charset="0"/>
              </a:defRPr>
            </a:lvl3pPr>
            <a:lvl4pPr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600">
                <a:solidFill>
                  <a:srgbClr val="404040"/>
                </a:solidFill>
                <a:latin typeface="Trebuchet MS" pitchFamily="34" charset="0"/>
              </a:defRPr>
            </a:lvl4pPr>
            <a:lvl5pPr indent="-182563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5pPr>
            <a:lvl6pPr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6pPr>
            <a:lvl7pPr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7pPr>
            <a:lvl8pPr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8pPr>
            <a:lvl9pPr indent="-182563" fontAlgn="base">
              <a:spcBef>
                <a:spcPct val="20000"/>
              </a:spcBef>
              <a:spcAft>
                <a:spcPts val="300"/>
              </a:spcAft>
              <a:buClr>
                <a:srgbClr val="C3260C"/>
              </a:buClr>
              <a:buSzPct val="130000"/>
              <a:buFont typeface="Georgia" pitchFamily="18" charset="0"/>
              <a:buChar char="*"/>
              <a:defRPr sz="1400">
                <a:solidFill>
                  <a:srgbClr val="404040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fld id="{E10BA489-F19A-4793-82E1-4BFEFE233FDA}" type="slidenum">
              <a:rPr lang="en-US" altLang="en-US" sz="1200" b="1">
                <a:solidFill>
                  <a:srgbClr val="7F7F7F"/>
                </a:solidFill>
              </a:rPr>
              <a:pPr algn="ctr"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t>4</a:t>
            </a:fld>
            <a:endParaRPr lang="en-US" altLang="en-US" sz="1200" b="1" dirty="0">
              <a:solidFill>
                <a:srgbClr val="7F7F7F"/>
              </a:solidFill>
            </a:endParaRPr>
          </a:p>
        </p:txBody>
      </p:sp>
      <p:pic>
        <p:nvPicPr>
          <p:cNvPr id="819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95800" y="6311900"/>
            <a:ext cx="600075" cy="37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B360DDA9-99CE-4A67-B694-9E5C5239CE8D}" type="slidenum">
              <a:rPr lang="en-US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36663"/>
            <a:ext cx="9144000" cy="53975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x-none" altLang="en-US" sz="2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Regulations</a:t>
            </a:r>
            <a:r>
              <a:rPr lang="x-none" altLang="en-US" sz="2800" smtClean="0">
                <a:solidFill>
                  <a:schemeClr val="tx1"/>
                </a:solidFill>
                <a:effectLst/>
                <a:latin typeface="Calibri" pitchFamily="34" charset="0"/>
              </a:rPr>
              <a:t> Significant for Public Procurements</a:t>
            </a:r>
            <a:endParaRPr lang="en-US" altLang="en-US" sz="2800" smtClean="0">
              <a:solidFill>
                <a:schemeClr val="tx1"/>
              </a:solidFill>
              <a:effectLst/>
              <a:latin typeface="Calibri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816100"/>
            <a:ext cx="6705600" cy="4084638"/>
          </a:xfrm>
          <a:prstGeom prst="rect">
            <a:avLst/>
          </a:prstGeom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spcBef>
                <a:spcPts val="238"/>
              </a:spcBef>
              <a:spcAft>
                <a:spcPts val="238"/>
              </a:spcAft>
              <a:buFont typeface="Arial" charset="0"/>
              <a:buChar char="•"/>
            </a:pPr>
            <a:r>
              <a:rPr lang="sr-Cyrl-CS" altLang="en-US" sz="2000" b="1">
                <a:latin typeface="Calibri" pitchFamily="34" charset="0"/>
              </a:rPr>
              <a:t>Budget System </a:t>
            </a:r>
            <a:r>
              <a:rPr dirty="0" smtClean="0"/>
              <a:t> </a:t>
            </a:r>
            <a:r>
              <a:rPr lang="sr-Cyrl-CS" altLang="en-US" sz="2000" b="1">
                <a:latin typeface="Calibri" pitchFamily="34" charset="0"/>
              </a:rPr>
              <a:t>Law – </a:t>
            </a:r>
            <a:r>
              <a:rPr lang="x-none" altLang="en-US" sz="2000">
                <a:latin typeface="Calibri" pitchFamily="34" charset="0"/>
              </a:rPr>
              <a:t>contracts on</a:t>
            </a:r>
            <a:r>
              <a:rPr dirty="0" smtClean="0"/>
              <a:t> </a:t>
            </a:r>
            <a:r>
              <a:rPr lang="en-US" altLang="en-US" sz="2000">
                <a:latin typeface="Calibri" pitchFamily="34" charset="0"/>
              </a:rPr>
              <a:t>procurement of goods, provision of services or execution of works must be concluded in compliance with the legislation regulating public procurements. </a:t>
            </a:r>
            <a:endParaRPr lang="en-US" altLang="en-US" sz="2000"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algn="just"/>
            <a:endParaRPr lang="en-US" altLang="en-US" sz="2000" b="1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sr-Cyrl-CS" altLang="en-US" sz="2000" b="1">
                <a:latin typeface="Calibri" pitchFamily="34" charset="0"/>
              </a:rPr>
              <a:t>Law on General Administrative Procedure</a:t>
            </a:r>
            <a:r>
              <a:rPr lang="sr-Cyrl-CS" altLang="en-US" sz="2000">
                <a:latin typeface="Calibri" pitchFamily="34" charset="0"/>
              </a:rPr>
              <a:t> – applied in protection of rights regarding issues not regulated via special regulations.</a:t>
            </a:r>
            <a:endParaRPr lang="en-US" altLang="en-US" sz="200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ü"/>
            </a:pPr>
            <a:endParaRPr lang="en-US" altLang="en-US" sz="200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sr-Cyrl-CS" altLang="en-US" sz="2000" b="1">
                <a:latin typeface="Calibri" pitchFamily="34" charset="0"/>
              </a:rPr>
              <a:t>Law on Obligatory Relations – </a:t>
            </a:r>
            <a:r>
              <a:rPr lang="sr-Cyrl-CS" altLang="en-US" sz="2000">
                <a:latin typeface="Calibri" pitchFamily="34" charset="0"/>
              </a:rPr>
              <a:t>public procurement contract is one of the contracts used in the economy.</a:t>
            </a:r>
          </a:p>
          <a:p>
            <a:pPr algn="just">
              <a:buFont typeface="Wingdings" pitchFamily="2" charset="2"/>
              <a:buChar char="ü"/>
            </a:pPr>
            <a:endParaRPr lang="en-US" altLang="en-US" sz="200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sr-Cyrl-CS" altLang="en-US" sz="2000" b="1">
                <a:latin typeface="Calibri" pitchFamily="34" charset="0"/>
              </a:rPr>
              <a:t>Law on Misdemeanors – </a:t>
            </a:r>
            <a:r>
              <a:rPr lang="x-none" altLang="en-US" sz="2000">
                <a:latin typeface="Calibri" pitchFamily="34" charset="0"/>
              </a:rPr>
              <a:t>defines misdemeanor procedure.</a:t>
            </a:r>
          </a:p>
          <a:p>
            <a:pPr algn="just"/>
            <a:r>
              <a:rPr dirty="0" smtClean="0"/>
              <a:t>      </a:t>
            </a:r>
            <a:endParaRPr lang="en-US" altLang="en-US" sz="2000" b="1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9221" name="Picture 2" descr="Сродна слика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981200"/>
            <a:ext cx="19812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3B5C8149-C94F-4443-82A7-3954BE942D33}" type="slidenum">
              <a:rPr lang="en-US"/>
              <a:pPr>
                <a:defRPr/>
              </a:pPr>
              <a:t>6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725"/>
            <a:ext cx="9144000" cy="53975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sr-Cyrl-CS" altLang="en-US" sz="2800" smtClean="0">
                <a:solidFill>
                  <a:schemeClr val="tx1"/>
                </a:solidFill>
                <a:effectLst/>
                <a:latin typeface="Calibri" pitchFamily="34" charset="0"/>
              </a:rPr>
              <a:t>Regulations Referring to PPL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" y="2209800"/>
            <a:ext cx="7696200" cy="3749675"/>
          </a:xfrm>
          <a:prstGeom prst="rect">
            <a:avLst/>
          </a:prstGeom>
        </p:spPr>
        <p:txBody>
          <a:bodyPr>
            <a:spAutoFit/>
          </a:bodyPr>
          <a:lstStyle>
            <a:lvl1pPr marL="285750" indent="-285750"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just">
              <a:buFont typeface="Arial" charset="0"/>
              <a:buChar char="•"/>
            </a:pPr>
            <a:r>
              <a:rPr lang="en-US" altLang="en-US" sz="2000" b="1" dirty="0">
                <a:latin typeface="Calibri" pitchFamily="34" charset="0"/>
              </a:rPr>
              <a:t>Law on Public-Private Partnership and Concessions – </a:t>
            </a:r>
            <a:r>
              <a:rPr lang="x-none" altLang="en-US" sz="2000">
                <a:latin typeface="Calibri" pitchFamily="34" charset="0"/>
              </a:rPr>
              <a:t>selection of</a:t>
            </a:r>
            <a:r>
              <a:rPr dirty="0" smtClean="0"/>
              <a:t> </a:t>
            </a:r>
            <a:r>
              <a:rPr lang="en-US" altLang="en-US" sz="2000" dirty="0">
                <a:latin typeface="Calibri" pitchFamily="34" charset="0"/>
              </a:rPr>
              <a:t>private partner, and/or </a:t>
            </a:r>
            <a:r>
              <a:rPr lang="en-US" altLang="en-US" sz="2000" dirty="0" err="1" smtClean="0">
                <a:latin typeface="Calibri" pitchFamily="34" charset="0"/>
              </a:rPr>
              <a:t>conclusio</a:t>
            </a:r>
            <a:r>
              <a:rPr lang="sr-Latn-CS" altLang="en-US" sz="2000" dirty="0" smtClean="0">
                <a:latin typeface="Calibri" pitchFamily="34" charset="0"/>
              </a:rPr>
              <a:t>n</a:t>
            </a:r>
            <a:r>
              <a:rPr lang="en-US" altLang="en-US" sz="2000" dirty="0" smtClean="0">
                <a:latin typeface="Calibri" pitchFamily="34" charset="0"/>
              </a:rPr>
              <a:t> </a:t>
            </a:r>
            <a:r>
              <a:rPr lang="en-US" altLang="en-US" sz="2000" dirty="0">
                <a:latin typeface="Calibri" pitchFamily="34" charset="0"/>
              </a:rPr>
              <a:t>of contract on</a:t>
            </a:r>
            <a:r>
              <a:rPr dirty="0" smtClean="0"/>
              <a:t> </a:t>
            </a:r>
            <a:r>
              <a:rPr lang="en-US" altLang="en-US" sz="2000" dirty="0">
                <a:latin typeface="Calibri" pitchFamily="34" charset="0"/>
              </a:rPr>
              <a:t>concession of public works</a:t>
            </a:r>
            <a:r>
              <a:rPr dirty="0" smtClean="0"/>
              <a:t> </a:t>
            </a:r>
            <a:r>
              <a:rPr lang="x-none" altLang="en-US" sz="2000">
                <a:latin typeface="Calibri" pitchFamily="34" charset="0"/>
              </a:rPr>
              <a:t>and services and hiring a counsellor for realization of public-private partnerships.</a:t>
            </a:r>
          </a:p>
          <a:p>
            <a:pPr algn="just"/>
            <a:endParaRPr lang="en-US" altLang="en-US" sz="2000" b="1" dirty="0">
              <a:latin typeface="Calibri" pitchFamily="34" charset="0"/>
              <a:cs typeface="Times New Roman" pitchFamily="18" charset="0"/>
            </a:endParaRPr>
          </a:p>
          <a:p>
            <a:pPr algn="just">
              <a:buFont typeface="Arial" charset="0"/>
              <a:buChar char="•"/>
            </a:pPr>
            <a:r>
              <a:rPr lang="sr-Cyrl-CS" altLang="en-US" sz="2000" b="1" dirty="0">
                <a:latin typeface="Calibri" pitchFamily="34" charset="0"/>
              </a:rPr>
              <a:t>Law on Communal Activities – </a:t>
            </a:r>
            <a:r>
              <a:rPr lang="ru-RU" altLang="en-US" sz="2000" dirty="0">
                <a:latin typeface="Calibri" pitchFamily="34" charset="0"/>
              </a:rPr>
              <a:t>Delegating performing of communal activities, financing of which is done from the budget of local self-government.</a:t>
            </a:r>
          </a:p>
          <a:p>
            <a:pPr algn="just"/>
            <a:endParaRPr lang="en-US" altLang="en-US" sz="2000" b="1" dirty="0">
              <a:latin typeface="Calibri" pitchFamily="34" charset="0"/>
              <a:cs typeface="Times New Roman" pitchFamily="18" charset="0"/>
            </a:endParaRPr>
          </a:p>
          <a:p>
            <a:pPr>
              <a:buFont typeface="Arial" charset="0"/>
              <a:buChar char="•"/>
            </a:pPr>
            <a:r>
              <a:rPr lang="sr-Cyrl-CS" altLang="en-US" sz="2000" b="1" dirty="0">
                <a:latin typeface="Calibri" pitchFamily="34" charset="0"/>
              </a:rPr>
              <a:t>Criminal Code – </a:t>
            </a:r>
            <a:r>
              <a:rPr lang="sr-Cyrl-CS" altLang="en-US" sz="2000" dirty="0">
                <a:latin typeface="Calibri" pitchFamily="34" charset="0"/>
              </a:rPr>
              <a:t>Prescribes criminal act - Abuses regarding public procurements.</a:t>
            </a:r>
          </a:p>
          <a:p>
            <a:endParaRPr lang="en-US" altLang="en-US" sz="2000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9BF7C0B1-2B30-44D7-876D-50F3668121A0}" type="slidenum">
              <a:rPr lang="en-US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47775"/>
            <a:ext cx="9144000" cy="53975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sr-Cyrl-CS" altLang="en-US" sz="2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Who</a:t>
            </a:r>
            <a:r>
              <a:rPr lang="sr-Cyrl-CS" altLang="en-US" sz="28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sr-Cyrl-CS" altLang="en-US" sz="2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Adopt</a:t>
            </a:r>
            <a:r>
              <a:rPr lang="en-US" altLang="en-US" sz="2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ed</a:t>
            </a:r>
            <a:r>
              <a:rPr lang="sr-Cyrl-CS" altLang="en-US" sz="2800" dirty="0" smtClean="0">
                <a:solidFill>
                  <a:schemeClr val="tx1"/>
                </a:solidFill>
                <a:effectLst/>
                <a:latin typeface="Calibri" pitchFamily="34" charset="0"/>
              </a:rPr>
              <a:t> </a:t>
            </a:r>
            <a:r>
              <a:rPr lang="sr-Cyrl-CS" altLang="en-US" sz="2800" dirty="0" err="1" smtClean="0">
                <a:solidFill>
                  <a:schemeClr val="tx1"/>
                </a:solidFill>
                <a:effectLst/>
                <a:latin typeface="Calibri" pitchFamily="34" charset="0"/>
              </a:rPr>
              <a:t>Bylaws</a:t>
            </a:r>
            <a:endParaRPr lang="en-US" altLang="en-US" sz="2800" dirty="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pic>
        <p:nvPicPr>
          <p:cNvPr id="1126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23" descr="C:\Users\jovanpr.UJN\Desktop\SUK Maj\vlada-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" y="2133600"/>
            <a:ext cx="2754313" cy="990600"/>
          </a:xfrm>
          <a:prstGeom prst="rect">
            <a:avLst/>
          </a:prstGeom>
          <a:noFill/>
          <a:ln w="9525">
            <a:solidFill>
              <a:schemeClr val="accent1">
                <a:alpha val="8196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270" name="Picture 3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" y="3127375"/>
            <a:ext cx="942975" cy="855663"/>
          </a:xfrm>
          <a:prstGeom prst="rect">
            <a:avLst/>
          </a:prstGeom>
          <a:noFill/>
          <a:ln w="9525">
            <a:solidFill>
              <a:schemeClr val="accent1">
                <a:alpha val="89018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1271" name="Rectangle 40"/>
          <p:cNvSpPr>
            <a:spLocks noChangeArrowheads="1"/>
          </p:cNvSpPr>
          <p:nvPr/>
        </p:nvSpPr>
        <p:spPr bwMode="auto">
          <a:xfrm>
            <a:off x="1384300" y="3127375"/>
            <a:ext cx="1800225" cy="8747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0" hangingPunct="0"/>
            <a:r>
              <a:rPr lang="ru-RU" altLang="en-US" sz="1400" b="1">
                <a:solidFill>
                  <a:srgbClr val="000000"/>
                </a:solidFill>
                <a:latin typeface="Calibri" pitchFamily="34" charset="0"/>
              </a:rPr>
              <a:t>REPUBLIC OF SERBIA</a:t>
            </a:r>
            <a:endParaRPr lang="en-US" altLang="en-US" sz="1200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/>
            <a:r>
              <a:rPr lang="ru-RU" altLang="en-US" sz="1400" b="1">
                <a:solidFill>
                  <a:srgbClr val="000000"/>
                </a:solidFill>
                <a:latin typeface="Calibri" pitchFamily="34" charset="0"/>
              </a:rPr>
              <a:t>PUBLIC PROCUREMENT OFFICE</a:t>
            </a:r>
            <a:endParaRPr lang="en-US" altLang="en-US" sz="120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272" name="Picture 4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325" y="4003675"/>
            <a:ext cx="2743200" cy="1225550"/>
          </a:xfrm>
          <a:prstGeom prst="rect">
            <a:avLst/>
          </a:prstGeom>
          <a:blipFill dpi="0" rotWithShape="1">
            <a:blip r:embed="rId6" cstate="print"/>
            <a:srcRect/>
            <a:tile tx="0" ty="0" sx="100000" sy="100000" flip="none" algn="tl"/>
          </a:blipFill>
          <a:ln w="9525">
            <a:solidFill>
              <a:schemeClr val="accent1">
                <a:alpha val="83920"/>
              </a:schemeClr>
            </a:solidFill>
            <a:miter lim="800000"/>
            <a:headEnd/>
            <a:tailEnd/>
          </a:ln>
        </p:spPr>
      </p:pic>
      <p:grpSp>
        <p:nvGrpSpPr>
          <p:cNvPr id="11273" name="Group 50"/>
          <p:cNvGrpSpPr>
            <a:grpSpLocks/>
          </p:cNvGrpSpPr>
          <p:nvPr/>
        </p:nvGrpSpPr>
        <p:grpSpPr bwMode="auto">
          <a:xfrm>
            <a:off x="3200400" y="2133600"/>
            <a:ext cx="4678363" cy="3095625"/>
            <a:chOff x="2754555" y="0"/>
            <a:chExt cx="4265863" cy="3048393"/>
          </a:xfrm>
        </p:grpSpPr>
        <p:sp>
          <p:nvSpPr>
            <p:cNvPr id="52" name="Rectangle 51"/>
            <p:cNvSpPr/>
            <p:nvPr/>
          </p:nvSpPr>
          <p:spPr>
            <a:xfrm>
              <a:off x="2754555" y="0"/>
              <a:ext cx="3423402" cy="975486"/>
            </a:xfrm>
            <a:prstGeom prst="rect">
              <a:avLst/>
            </a:prstGeom>
            <a:ln w="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sr-Cyrl-CS" altLang="en-US" sz="2000">
                  <a:solidFill>
                    <a:srgbClr val="000000"/>
                  </a:solidFill>
                </a:rPr>
                <a:t>Government of the Republic of Serbia</a:t>
              </a:r>
              <a:endParaRPr lang="en-US" alt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2754555" y="975486"/>
              <a:ext cx="3423402" cy="844170"/>
            </a:xfrm>
            <a:prstGeom prst="rect">
              <a:avLst/>
            </a:prstGeom>
            <a:ln w="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sr-Cyrl-CS" altLang="en-US" sz="2000">
                  <a:solidFill>
                    <a:srgbClr val="000000"/>
                  </a:solidFill>
                </a:rPr>
                <a:t>Public Procurement Office</a:t>
              </a:r>
              <a:endParaRPr lang="en-US" alt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2754555" y="1819656"/>
              <a:ext cx="3423402" cy="1228737"/>
            </a:xfrm>
            <a:prstGeom prst="rect">
              <a:avLst/>
            </a:prstGeom>
            <a:ln w="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Trebuchet MS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rebuchet MS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rebuchet MS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rebuchet MS" pitchFamily="34" charset="0"/>
                </a:defRPr>
              </a:lvl9pPr>
            </a:lstStyle>
            <a:p>
              <a:pPr algn="ctr"/>
              <a:r>
                <a:rPr lang="sr-Cyrl-CS" altLang="en-US" sz="2000">
                  <a:solidFill>
                    <a:srgbClr val="000000"/>
                  </a:solidFill>
                </a:rPr>
                <a:t>Ministry of Economy</a:t>
              </a:r>
              <a:endParaRPr lang="en-US" altLang="en-US" sz="12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5" name="TextBox 29"/>
            <p:cNvSpPr txBox="1"/>
            <p:nvPr/>
          </p:nvSpPr>
          <p:spPr>
            <a:xfrm>
              <a:off x="6177957" y="0"/>
              <a:ext cx="842461" cy="975486"/>
            </a:xfrm>
            <a:prstGeom prst="rect">
              <a:avLst/>
            </a:prstGeom>
            <a:ln w="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2000">
                  <a:solidFill>
                    <a:srgbClr val="000000"/>
                  </a:solidFill>
                </a:rPr>
                <a:t>5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56" name="TextBox 30"/>
            <p:cNvSpPr txBox="1"/>
            <p:nvPr/>
          </p:nvSpPr>
          <p:spPr>
            <a:xfrm>
              <a:off x="6177957" y="975486"/>
              <a:ext cx="842461" cy="844170"/>
            </a:xfrm>
            <a:prstGeom prst="rect">
              <a:avLst/>
            </a:prstGeom>
            <a:ln w="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2000">
                  <a:solidFill>
                    <a:srgbClr val="000000"/>
                  </a:solidFill>
                </a:rPr>
                <a:t>7</a:t>
              </a:r>
              <a:endParaRPr lang="en-US" sz="1200">
                <a:latin typeface="Times New Roman"/>
                <a:ea typeface="Times New Roman"/>
              </a:endParaRPr>
            </a:p>
          </p:txBody>
        </p:sp>
        <p:sp>
          <p:nvSpPr>
            <p:cNvPr id="57" name="TextBox 32"/>
            <p:cNvSpPr txBox="1"/>
            <p:nvPr/>
          </p:nvSpPr>
          <p:spPr>
            <a:xfrm>
              <a:off x="6177957" y="1819656"/>
              <a:ext cx="842461" cy="1228737"/>
            </a:xfrm>
            <a:prstGeom prst="rect">
              <a:avLst/>
            </a:prstGeom>
            <a:ln w="0">
              <a:solidFill>
                <a:schemeClr val="accent1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anchor="ctr">
              <a:norm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x-none" sz="2000">
                  <a:solidFill>
                    <a:srgbClr val="000000"/>
                  </a:solidFill>
                </a:rPr>
                <a:t>2</a:t>
              </a:r>
              <a:endParaRPr lang="en-US" sz="1200">
                <a:latin typeface="Times New Roman"/>
                <a:ea typeface="Times New Roma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64500" y="6497638"/>
            <a:ext cx="1079500" cy="360362"/>
          </a:xfrm>
        </p:spPr>
        <p:txBody>
          <a:bodyPr/>
          <a:lstStyle/>
          <a:p>
            <a:pPr>
              <a:defRPr/>
            </a:pPr>
            <a:fld id="{DA7525C7-1D81-4A62-87EE-8CB0BEAE9DFD}" type="slidenum">
              <a:rPr lang="en-US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19200"/>
            <a:ext cx="9144000" cy="53975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sr-Cyrl-CS" altLang="en-US" sz="2800" smtClean="0">
                <a:solidFill>
                  <a:schemeClr val="tx1"/>
                </a:solidFill>
                <a:effectLst/>
                <a:latin typeface="Calibri" pitchFamily="34" charset="0"/>
              </a:rPr>
              <a:t>Bylaws - the Government of the Republic of Serbia </a:t>
            </a:r>
            <a:r>
              <a:t/>
            </a:r>
            <a:br/>
            <a:endParaRPr lang="en-US" altLang="en-US" sz="2800" smtClean="0">
              <a:solidFill>
                <a:schemeClr val="tx1"/>
              </a:solidFill>
              <a:effectLst/>
              <a:latin typeface="Calibri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533400" y="1828800"/>
            <a:ext cx="7848600" cy="4895850"/>
          </a:xfrm>
        </p:spPr>
        <p:txBody>
          <a:bodyPr>
            <a:noAutofit/>
          </a:bodyPr>
          <a:lstStyle/>
          <a:p>
            <a:pPr marL="730250" lvl="1" indent="-457200" algn="just">
              <a:lnSpc>
                <a:spcPct val="80000"/>
              </a:lnSpc>
              <a:buClrTx/>
              <a:buSzPct val="100000"/>
              <a:buFont typeface="Trebuchet MS" pitchFamily="34" charset="0"/>
              <a:buAutoNum type="arabicPeriod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Decree</a:t>
            </a:r>
            <a:r>
              <a:rPr dirty="0" smtClean="0"/>
              <a:t> 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on subject matter,manner of planning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centralized public procurements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 and implementation of public procurement procedure by the Administration for Joint Services of the Republic Bodies, as a body in charge of centralized public procurements</a:t>
            </a:r>
          </a:p>
          <a:p>
            <a:pPr marL="730250" lvl="1" indent="-457200" algn="just">
              <a:lnSpc>
                <a:spcPct val="80000"/>
              </a:lnSpc>
              <a:buClrTx/>
              <a:buFont typeface="Trebuchet MS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30250" lvl="1" indent="-457200" algn="just">
              <a:lnSpc>
                <a:spcPct val="80000"/>
              </a:lnSpc>
              <a:buClrTx/>
              <a:buSzPct val="100000"/>
              <a:buFont typeface="Trebuchet MS" pitchFamily="34" charset="0"/>
              <a:buAutoNum type="arabicPeriod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Decree on determining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general procurement dictionary</a:t>
            </a:r>
          </a:p>
          <a:p>
            <a:pPr marL="730250" lvl="1" indent="-457200" algn="just">
              <a:lnSpc>
                <a:spcPct val="80000"/>
              </a:lnSpc>
              <a:buClrTx/>
              <a:buFont typeface="Trebuchet MS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30250" lvl="1" indent="-457200" algn="just">
              <a:lnSpc>
                <a:spcPct val="80000"/>
              </a:lnSpc>
              <a:buClrTx/>
              <a:buSzPct val="100000"/>
              <a:buFont typeface="Trebuchet MS" pitchFamily="34" charset="0"/>
              <a:buAutoNum type="arabicPeriod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Decree on public procurement procedure in the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 field of defense and security</a:t>
            </a:r>
          </a:p>
          <a:p>
            <a:pPr marL="730250" lvl="1" indent="-457200" algn="just">
              <a:lnSpc>
                <a:spcPct val="80000"/>
              </a:lnSpc>
              <a:buClrTx/>
              <a:buFont typeface="Trebuchet MS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30250" lvl="1" indent="-457200" algn="just">
              <a:lnSpc>
                <a:spcPct val="80000"/>
              </a:lnSpc>
              <a:buClrTx/>
              <a:buSzPct val="100000"/>
              <a:buFont typeface="Trebuchet MS" pitchFamily="34" charset="0"/>
              <a:buAutoNum type="arabicPeriod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Decree on determining the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List of Procuring Entities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, for which the Administration for Joint Services of the Republic Bodies implements centralized public procurements</a:t>
            </a:r>
          </a:p>
          <a:p>
            <a:pPr marL="730250" lvl="1" indent="-457200" algn="just">
              <a:lnSpc>
                <a:spcPct val="80000"/>
              </a:lnSpc>
              <a:buClrTx/>
              <a:buFont typeface="Trebuchet MS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30250" lvl="1" indent="-457200" algn="just">
              <a:lnSpc>
                <a:spcPct val="80000"/>
              </a:lnSpc>
              <a:buClrTx/>
              <a:buSzPct val="100000"/>
              <a:buFont typeface="Trebuchet MS" pitchFamily="34" charset="0"/>
              <a:buAutoNum type="arabicPeriod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Decree on determining the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List of Procuring Entities</a:t>
            </a:r>
            <a:r>
              <a:rPr dirty="0" smtClean="0"/>
              <a:t> </a:t>
            </a:r>
            <a:r>
              <a:rPr lang="x-none" altLang="en-US" dirty="0" smtClean="0">
                <a:solidFill>
                  <a:schemeClr val="tx1"/>
                </a:solidFill>
                <a:latin typeface="Calibri" pitchFamily="34" charset="0"/>
              </a:rPr>
              <a:t>(</a:t>
            </a:r>
            <a:r>
              <a:rPr lang="x-none" altLang="en-US" dirty="0" err="1" smtClean="0">
                <a:solidFill>
                  <a:schemeClr val="tx1"/>
                </a:solidFill>
                <a:latin typeface="Calibri" pitchFamily="34" charset="0"/>
              </a:rPr>
              <a:t>referred</a:t>
            </a:r>
            <a:r>
              <a:rPr lang="x-none" altLang="en-US" dirty="0" smtClean="0">
                <a:solidFill>
                  <a:schemeClr val="tx1"/>
                </a:solidFill>
                <a:latin typeface="Calibri" pitchFamily="34" charset="0"/>
              </a:rPr>
              <a:t> to in </a:t>
            </a:r>
            <a:r>
              <a:rPr lang="x-none" altLang="en-US" dirty="0" err="1" smtClean="0">
                <a:solidFill>
                  <a:schemeClr val="tx1"/>
                </a:solidFill>
                <a:latin typeface="Calibri" pitchFamily="34" charset="0"/>
              </a:rPr>
              <a:t>Article</a:t>
            </a:r>
            <a:r>
              <a:rPr lang="x-none" altLang="en-US" dirty="0" smtClean="0">
                <a:solidFill>
                  <a:schemeClr val="tx1"/>
                </a:solidFill>
                <a:latin typeface="Calibri" pitchFamily="34" charset="0"/>
              </a:rPr>
              <a:t> 2, </a:t>
            </a:r>
            <a:r>
              <a:rPr lang="x-none" altLang="en-US" dirty="0" err="1" smtClean="0">
                <a:solidFill>
                  <a:schemeClr val="tx1"/>
                </a:solidFill>
                <a:latin typeface="Calibri" pitchFamily="34" charset="0"/>
              </a:rPr>
              <a:t>paragraph</a:t>
            </a:r>
            <a:r>
              <a:rPr lang="x-none" altLang="en-US" dirty="0" smtClean="0">
                <a:solidFill>
                  <a:schemeClr val="tx1"/>
                </a:solidFill>
                <a:latin typeface="Calibri" pitchFamily="34" charset="0"/>
              </a:rPr>
              <a:t> 1, </a:t>
            </a:r>
            <a:r>
              <a:rPr lang="x-none" altLang="en-US" dirty="0" err="1" smtClean="0">
                <a:solidFill>
                  <a:schemeClr val="tx1"/>
                </a:solidFill>
                <a:latin typeface="Calibri" pitchFamily="34" charset="0"/>
              </a:rPr>
              <a:t>Item</a:t>
            </a:r>
            <a:r>
              <a:rPr lang="x-none" altLang="en-US" dirty="0" smtClean="0">
                <a:solidFill>
                  <a:schemeClr val="tx1"/>
                </a:solidFill>
                <a:latin typeface="Calibri" pitchFamily="34" charset="0"/>
              </a:rPr>
              <a:t> 1 of the </a:t>
            </a:r>
            <a:r>
              <a:rPr lang="x-none" altLang="en-US" dirty="0" err="1" smtClean="0">
                <a:solidFill>
                  <a:schemeClr val="tx1"/>
                </a:solidFill>
                <a:latin typeface="Calibri" pitchFamily="34" charset="0"/>
              </a:rPr>
              <a:t>Public</a:t>
            </a:r>
            <a:r>
              <a:rPr lang="x-none" alt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x-none" altLang="en-US" dirty="0" err="1" smtClean="0">
                <a:solidFill>
                  <a:schemeClr val="tx1"/>
                </a:solidFill>
                <a:latin typeface="Calibri" pitchFamily="34" charset="0"/>
              </a:rPr>
              <a:t>Procurement</a:t>
            </a:r>
            <a:r>
              <a:rPr lang="x-none" altLang="en-US" dirty="0" smtClean="0">
                <a:solidFill>
                  <a:schemeClr val="tx1"/>
                </a:solidFill>
                <a:latin typeface="Calibri" pitchFamily="34" charset="0"/>
              </a:rPr>
              <a:t> </a:t>
            </a:r>
            <a:r>
              <a:rPr lang="x-none" altLang="en-US" dirty="0" err="1" smtClean="0">
                <a:solidFill>
                  <a:schemeClr val="tx1"/>
                </a:solidFill>
                <a:latin typeface="Calibri" pitchFamily="34" charset="0"/>
              </a:rPr>
              <a:t>Law</a:t>
            </a:r>
            <a:r>
              <a:rPr lang="x-none" altLang="en-US" dirty="0" smtClean="0">
                <a:solidFill>
                  <a:schemeClr val="tx1"/>
                </a:solidFill>
                <a:latin typeface="Calibri" pitchFamily="34" charset="0"/>
              </a:rPr>
              <a:t>) </a:t>
            </a:r>
          </a:p>
          <a:p>
            <a:pPr marL="730250" lvl="1" indent="-457200" algn="just">
              <a:lnSpc>
                <a:spcPct val="80000"/>
              </a:lnSpc>
              <a:buFont typeface="Georgia" pitchFamily="18" charset="0"/>
              <a:buNone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730250" lvl="1" indent="-457200" algn="just">
              <a:lnSpc>
                <a:spcPct val="80000"/>
              </a:lnSpc>
              <a:buFont typeface="Trebuchet MS" pitchFamily="34" charset="0"/>
              <a:buAutoNum type="arabicPeriod" startAt="9"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6"/>
          </p:nvPr>
        </p:nvSpPr>
        <p:spPr>
          <a:xfrm>
            <a:off x="8054975" y="6497638"/>
            <a:ext cx="1079500" cy="360362"/>
          </a:xfrm>
        </p:spPr>
        <p:txBody>
          <a:bodyPr/>
          <a:lstStyle/>
          <a:p>
            <a:pPr>
              <a:defRPr/>
            </a:pPr>
            <a:fld id="{A5C29661-1F7C-4341-AE46-6E756B1D285B}" type="slidenum">
              <a:rPr lang="en-US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228725"/>
            <a:ext cx="9144000" cy="539750"/>
          </a:xfrm>
          <a:solidFill>
            <a:schemeClr val="accent2">
              <a:lumMod val="20000"/>
              <a:lumOff val="80000"/>
            </a:schemeClr>
          </a:solidFill>
        </p:spPr>
        <p:txBody>
          <a:bodyPr wrap="square" numCol="1" compatLnSpc="1">
            <a:prstTxWarp prst="textNoShape">
              <a:avLst/>
            </a:prstTxWarp>
            <a:normAutofit/>
          </a:bodyPr>
          <a:lstStyle/>
          <a:p>
            <a:pPr marL="0" indent="0" algn="ctr">
              <a:buFont typeface="Georgia" pitchFamily="18" charset="0"/>
              <a:buNone/>
            </a:pPr>
            <a:r>
              <a:rPr lang="sr-Cyrl-CS" altLang="en-US" sz="2800" smtClean="0">
                <a:solidFill>
                  <a:schemeClr val="tx1"/>
                </a:solidFill>
                <a:effectLst/>
                <a:latin typeface="Corbel" pitchFamily="34" charset="0"/>
              </a:rPr>
              <a:t>Bylaws - Public Procurement Office</a:t>
            </a:r>
            <a:endParaRPr lang="en-US" altLang="en-US" sz="2800" smtClean="0">
              <a:solidFill>
                <a:schemeClr val="tx1"/>
              </a:solidFill>
              <a:effectLst/>
              <a:latin typeface="Corbe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>
          <a:xfrm>
            <a:off x="228600" y="1981200"/>
            <a:ext cx="8077200" cy="4038600"/>
          </a:xfrm>
        </p:spPr>
        <p:txBody>
          <a:bodyPr>
            <a:noAutofit/>
          </a:bodyPr>
          <a:lstStyle/>
          <a:p>
            <a:pPr marL="804863" lvl="1" indent="-528638" algn="just">
              <a:buFont typeface="Trebuchet MS" pitchFamily="34" charset="0"/>
              <a:buAutoNum type="arabicPeriod"/>
            </a:pPr>
            <a:endParaRPr lang="en-US" altLang="en-US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Rulebook on Form of Public Procurement Plan and manner of publishing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public procurement plan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 on the Public Procurement Portal</a:t>
            </a:r>
            <a:r>
              <a:rPr lang="en-US" altLang="en-US" dirty="0" smtClean="0">
                <a:solidFill>
                  <a:schemeClr val="tx1"/>
                </a:solidFill>
                <a:latin typeface="Calibri" pitchFamily="34" charset="0"/>
              </a:rPr>
              <a:t>  </a:t>
            </a:r>
            <a:endParaRPr lang="ru-RU" altLang="en-US" dirty="0" smtClean="0">
              <a:solidFill>
                <a:schemeClr val="tx1"/>
              </a:solidFill>
              <a:latin typeface="Calibri" pitchFamily="34" charset="0"/>
            </a:endParaRP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Rulebook on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mandatory elements of tender documentation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 in the public procurement procedures and manner of proving fulfillment of conditions</a:t>
            </a: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/>
            </a:pPr>
            <a:endParaRPr lang="en-US" altLang="en-US" dirty="0" smtClean="0">
              <a:solidFill>
                <a:schemeClr val="tx1"/>
              </a:solidFill>
              <a:latin typeface="Calibri" pitchFamily="34" charset="0"/>
              <a:cs typeface="Times New Roman" pitchFamily="18" charset="0"/>
            </a:endParaRPr>
          </a:p>
          <a:p>
            <a:pPr marL="804863" lvl="1" indent="-528638" algn="just">
              <a:buClrTx/>
              <a:buSzPct val="100000"/>
              <a:buFont typeface="Trebuchet MS" pitchFamily="34" charset="0"/>
              <a:buAutoNum type="arabicPeriod"/>
            </a:pP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Rulebook on form and content of the </a:t>
            </a:r>
            <a:r>
              <a:rPr lang="ru-RU" altLang="en-US" b="1" dirty="0" smtClean="0">
                <a:solidFill>
                  <a:schemeClr val="tx1"/>
                </a:solidFill>
                <a:latin typeface="Calibri" pitchFamily="34" charset="0"/>
              </a:rPr>
              <a:t>request for opinion</a:t>
            </a:r>
            <a:r>
              <a:rPr lang="ru-RU" altLang="en-US" dirty="0" smtClean="0">
                <a:solidFill>
                  <a:schemeClr val="tx1"/>
                </a:solidFill>
                <a:latin typeface="Calibri" pitchFamily="34" charset="0"/>
              </a:rPr>
              <a:t> regarding justification of application of negotiated procedure</a:t>
            </a:r>
          </a:p>
        </p:txBody>
      </p:sp>
      <p:pic>
        <p:nvPicPr>
          <p:cNvPr id="13317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pstream">
  <a:themeElements>
    <a:clrScheme name="Slipstream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Slipstream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lipstream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LISABON</Template>
  <TotalTime>7815</TotalTime>
  <Words>1369</Words>
  <Application>Microsoft Office PowerPoint</Application>
  <PresentationFormat>On-screen Show (4:3)</PresentationFormat>
  <Paragraphs>222</Paragraphs>
  <Slides>26</Slides>
  <Notes>2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Slipstream</vt:lpstr>
      <vt:lpstr>Slide 1</vt:lpstr>
      <vt:lpstr>Slide 2</vt:lpstr>
      <vt:lpstr>Legislative Framework of Public Procurements</vt:lpstr>
      <vt:lpstr>International Sources</vt:lpstr>
      <vt:lpstr>Regulations Significant for Public Procurements</vt:lpstr>
      <vt:lpstr>Regulations Referring to PPL</vt:lpstr>
      <vt:lpstr>Who Adopted Bylaws</vt:lpstr>
      <vt:lpstr>Bylaws - the Government of the Republic of Serbia  </vt:lpstr>
      <vt:lpstr>Bylaws - Public Procurement Office</vt:lpstr>
      <vt:lpstr>Bylaws - Public Procurement Office</vt:lpstr>
      <vt:lpstr>Bylaws - Ministry of Economy </vt:lpstr>
      <vt:lpstr>Institutional Framework for Public Procurements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Thank you for you attention!  Visit us at www.dri.rs 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Iva Vasilic</cp:lastModifiedBy>
  <cp:revision>631</cp:revision>
  <dcterms:created xsi:type="dcterms:W3CDTF">2006-08-16T00:00:00Z</dcterms:created>
  <dcterms:modified xsi:type="dcterms:W3CDTF">2017-07-04T08:41:32Z</dcterms:modified>
</cp:coreProperties>
</file>